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71" r:id="rId2"/>
    <p:sldId id="262" r:id="rId3"/>
    <p:sldId id="263" r:id="rId4"/>
    <p:sldId id="264" r:id="rId5"/>
    <p:sldId id="265" r:id="rId6"/>
    <p:sldId id="266" r:id="rId7"/>
    <p:sldId id="267" r:id="rId8"/>
    <p:sldId id="268" r:id="rId9"/>
    <p:sldId id="269" r:id="rId10"/>
    <p:sldId id="270" r:id="rId11"/>
    <p:sldId id="284" r:id="rId12"/>
    <p:sldId id="286" r:id="rId13"/>
    <p:sldId id="285"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257" r:id="rId28"/>
    <p:sldId id="258" r:id="rId29"/>
    <p:sldId id="259" r:id="rId30"/>
    <p:sldId id="279" r:id="rId31"/>
    <p:sldId id="280" r:id="rId32"/>
    <p:sldId id="283" r:id="rId33"/>
    <p:sldId id="260" r:id="rId34"/>
    <p:sldId id="261" r:id="rId35"/>
    <p:sldId id="282" r:id="rId36"/>
    <p:sldId id="272" r:id="rId37"/>
    <p:sldId id="273" r:id="rId38"/>
    <p:sldId id="274" r:id="rId39"/>
    <p:sldId id="275" r:id="rId40"/>
    <p:sldId id="276" r:id="rId41"/>
    <p:sldId id="277" r:id="rId42"/>
    <p:sldId id="28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84E179-A54D-4715-B440-8D07DF68F20C}" type="datetimeFigureOut">
              <a:rPr lang="en-US" smtClean="0"/>
              <a:pPr/>
              <a:t>10/14/2016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4B7466-379D-4F6B-B543-66FC3E438D64}" type="slidenum">
              <a:rPr lang="en-US" smtClean="0"/>
              <a:pPr/>
              <a:t>‹#›</a:t>
            </a:fld>
            <a:endParaRPr lang="en-US"/>
          </a:p>
        </p:txBody>
      </p:sp>
    </p:spTree>
    <p:extLst>
      <p:ext uri="{BB962C8B-B14F-4D97-AF65-F5344CB8AC3E}">
        <p14:creationId xmlns:p14="http://schemas.microsoft.com/office/powerpoint/2010/main" val="170509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567DE682-9CA0-461A-B824-8B037DCEC88F}" type="datetime1">
              <a:rPr lang="en-US" smtClean="0"/>
              <a:pPr/>
              <a:t>10/14/2016</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243C59D-B91B-43F7-89B1-4FC7B0D4655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51A957-3D73-442B-9558-87DEEED51FF7}" type="datetime1">
              <a:rPr lang="en-US" smtClean="0"/>
              <a:pPr/>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3C59D-B91B-43F7-89B1-4FC7B0D465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060F86-D9D7-438B-9BB7-2E7CA78748F8}" type="datetime1">
              <a:rPr lang="en-US" smtClean="0"/>
              <a:pPr/>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3C59D-B91B-43F7-89B1-4FC7B0D465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A8066060-EFB4-44B0-83E7-946E0F16432F}" type="datetime1">
              <a:rPr lang="en-US" smtClean="0"/>
              <a:pPr/>
              <a:t>10/14/2016</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6243C59D-B91B-43F7-89B1-4FC7B0D465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25E2C2A-0ACB-4761-A8F3-AD333A5E6CE3}" type="datetime1">
              <a:rPr lang="en-US" smtClean="0"/>
              <a:pPr/>
              <a:t>10/14/2016</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6243C59D-B91B-43F7-89B1-4FC7B0D4655B}"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07E276D4-0FA9-492A-AA1E-A7425F4C9620}" type="datetime1">
              <a:rPr lang="en-US" smtClean="0"/>
              <a:pPr/>
              <a:t>10/14/2016</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6243C59D-B91B-43F7-89B1-4FC7B0D465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84737710-5296-4AC1-8047-53AD24153100}" type="datetime1">
              <a:rPr lang="en-US" smtClean="0"/>
              <a:pPr/>
              <a:t>10/14/2016</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6243C59D-B91B-43F7-89B1-4FC7B0D4655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0E80CD-7AA5-4E94-BFA3-B7B45C848F5E}" type="datetime1">
              <a:rPr lang="en-US" smtClean="0"/>
              <a:pPr/>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43C59D-B91B-43F7-89B1-4FC7B0D465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4EA0EFB0-1823-423C-B192-BDC29A2AEC8D}" type="datetime1">
              <a:rPr lang="en-US" smtClean="0"/>
              <a:pPr/>
              <a:t>10/14/2016</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6243C59D-B91B-43F7-89B1-4FC7B0D465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593AE821-58B3-4522-BCB5-39AAEB00ECEB}" type="datetime1">
              <a:rPr lang="en-US" smtClean="0"/>
              <a:pPr/>
              <a:t>10/14/2016</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6243C59D-B91B-43F7-89B1-4FC7B0D4655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E06DD270-12A3-4E4D-ABBA-44BC45766CB8}" type="datetime1">
              <a:rPr lang="en-US" smtClean="0"/>
              <a:pPr/>
              <a:t>10/14/2016</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6243C59D-B91B-43F7-89B1-4FC7B0D4655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84D9A0C-6CE2-4FD4-B73C-4FE9DE01DFE5}" type="datetime1">
              <a:rPr lang="en-US" smtClean="0"/>
              <a:pPr/>
              <a:t>10/14/2016</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243C59D-B91B-43F7-89B1-4FC7B0D4655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new.myfonts.com/tag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colorschemedesigner.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8" name="Content Placeholder 17" descr="C.jpg"/>
          <p:cNvPicPr>
            <a:picLocks noGrp="1" noChangeAspect="1"/>
          </p:cNvPicPr>
          <p:nvPr>
            <p:ph idx="1"/>
          </p:nvPr>
        </p:nvPicPr>
        <p:blipFill>
          <a:blip r:embed="rId2" cstate="print"/>
          <a:stretch>
            <a:fillRect/>
          </a:stretch>
        </p:blipFill>
        <p:spPr>
          <a:xfrm>
            <a:off x="50800" y="0"/>
            <a:ext cx="9017000" cy="5410200"/>
          </a:xfrm>
        </p:spPr>
      </p:pic>
      <p:sp>
        <p:nvSpPr>
          <p:cNvPr id="4" name="Date Placeholder 3"/>
          <p:cNvSpPr>
            <a:spLocks noGrp="1"/>
          </p:cNvSpPr>
          <p:nvPr>
            <p:ph type="dt" sz="half" idx="10"/>
          </p:nvPr>
        </p:nvSpPr>
        <p:spPr/>
        <p:txBody>
          <a:bodyPr/>
          <a:lstStyle/>
          <a:p>
            <a:fld id="{6487118E-7944-49FB-ACB8-E8FBF1FD9EEE}" type="datetime1">
              <a:rPr lang="en-US" smtClean="0"/>
              <a:pPr/>
              <a:t>10/14/2016</a:t>
            </a:fld>
            <a:endParaRPr lang="en-US"/>
          </a:p>
        </p:txBody>
      </p:sp>
      <p:sp>
        <p:nvSpPr>
          <p:cNvPr id="5" name="Slide Number Placeholder 4"/>
          <p:cNvSpPr>
            <a:spLocks noGrp="1"/>
          </p:cNvSpPr>
          <p:nvPr>
            <p:ph type="sldNum" sz="quarter" idx="12"/>
          </p:nvPr>
        </p:nvSpPr>
        <p:spPr/>
        <p:txBody>
          <a:bodyPr/>
          <a:lstStyle/>
          <a:p>
            <a:fld id="{6243C59D-B91B-43F7-89B1-4FC7B0D4655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399032"/>
          </a:xfrm>
        </p:spPr>
        <p:txBody>
          <a:bodyPr/>
          <a:lstStyle/>
          <a:p>
            <a:r>
              <a:rPr lang="en-US" b="1" dirty="0" smtClean="0"/>
              <a:t>Square color scheme</a:t>
            </a:r>
            <a:endParaRPr lang="en-US" dirty="0"/>
          </a:p>
        </p:txBody>
      </p:sp>
      <p:sp>
        <p:nvSpPr>
          <p:cNvPr id="3" name="Content Placeholder 2"/>
          <p:cNvSpPr>
            <a:spLocks noGrp="1"/>
          </p:cNvSpPr>
          <p:nvPr>
            <p:ph idx="1"/>
          </p:nvPr>
        </p:nvSpPr>
        <p:spPr>
          <a:xfrm>
            <a:off x="2286000" y="1882808"/>
            <a:ext cx="6400800" cy="4572000"/>
          </a:xfrm>
        </p:spPr>
        <p:txBody>
          <a:bodyPr>
            <a:normAutofit/>
          </a:bodyPr>
          <a:lstStyle/>
          <a:p>
            <a:pPr>
              <a:buNone/>
            </a:pPr>
            <a:r>
              <a:rPr lang="en-US" sz="2800" b="1" dirty="0" smtClean="0"/>
              <a:t>    </a:t>
            </a:r>
            <a:r>
              <a:rPr lang="en-US" sz="2800" dirty="0" smtClean="0"/>
              <a:t>The square color scheme is similar to the rectangle, but with all four colors spaced evenly around the color circle.</a:t>
            </a:r>
          </a:p>
          <a:p>
            <a:pPr>
              <a:buNone/>
            </a:pPr>
            <a:r>
              <a:rPr lang="en-US" sz="2800" dirty="0" smtClean="0"/>
              <a:t>    Square color schemes works best if you let one color be dominant.</a:t>
            </a:r>
          </a:p>
          <a:p>
            <a:pPr>
              <a:buNone/>
            </a:pPr>
            <a:r>
              <a:rPr lang="en-US" sz="2800" dirty="0" smtClean="0"/>
              <a:t>    You should also pay attention to the    balance between warm and cool colors in your design.</a:t>
            </a:r>
          </a:p>
          <a:p>
            <a:pPr>
              <a:buNone/>
            </a:pPr>
            <a:endParaRPr lang="en-US" sz="2800" dirty="0"/>
          </a:p>
        </p:txBody>
      </p:sp>
      <p:pic>
        <p:nvPicPr>
          <p:cNvPr id="4" name="Picture 3" descr="Square.gif"/>
          <p:cNvPicPr>
            <a:picLocks noChangeAspect="1"/>
          </p:cNvPicPr>
          <p:nvPr/>
        </p:nvPicPr>
        <p:blipFill>
          <a:blip r:embed="rId2" cstate="print"/>
          <a:stretch>
            <a:fillRect/>
          </a:stretch>
        </p:blipFill>
        <p:spPr>
          <a:xfrm>
            <a:off x="381000" y="1524000"/>
            <a:ext cx="2209800" cy="2209800"/>
          </a:xfrm>
          <a:prstGeom prst="rect">
            <a:avLst/>
          </a:prstGeom>
        </p:spPr>
      </p:pic>
      <p:pic>
        <p:nvPicPr>
          <p:cNvPr id="5" name="Picture 4" descr="Swatch_square.gif"/>
          <p:cNvPicPr>
            <a:picLocks noChangeAspect="1"/>
          </p:cNvPicPr>
          <p:nvPr/>
        </p:nvPicPr>
        <p:blipFill>
          <a:blip r:embed="rId3" cstate="print"/>
          <a:stretch>
            <a:fillRect/>
          </a:stretch>
        </p:blipFill>
        <p:spPr>
          <a:xfrm>
            <a:off x="838200" y="3962400"/>
            <a:ext cx="1428750" cy="1143000"/>
          </a:xfrm>
          <a:prstGeom prst="rect">
            <a:avLst/>
          </a:prstGeom>
        </p:spPr>
      </p:pic>
      <p:sp>
        <p:nvSpPr>
          <p:cNvPr id="6" name="Date Placeholder 5"/>
          <p:cNvSpPr>
            <a:spLocks noGrp="1"/>
          </p:cNvSpPr>
          <p:nvPr>
            <p:ph type="dt" sz="half" idx="10"/>
          </p:nvPr>
        </p:nvSpPr>
        <p:spPr/>
        <p:txBody>
          <a:bodyPr/>
          <a:lstStyle/>
          <a:p>
            <a:fld id="{DBC1741F-E8D0-4004-AB18-DCD78A01F199}" type="datetime1">
              <a:rPr lang="en-US" smtClean="0"/>
              <a:pPr/>
              <a:t>10/14/2016</a:t>
            </a:fld>
            <a:endParaRPr lang="en-US"/>
          </a:p>
        </p:txBody>
      </p:sp>
      <p:sp>
        <p:nvSpPr>
          <p:cNvPr id="7" name="Slide Number Placeholder 6"/>
          <p:cNvSpPr>
            <a:spLocks noGrp="1"/>
          </p:cNvSpPr>
          <p:nvPr>
            <p:ph type="sldNum" sz="quarter" idx="12"/>
          </p:nvPr>
        </p:nvSpPr>
        <p:spPr/>
        <p:txBody>
          <a:bodyPr/>
          <a:lstStyle/>
          <a:p>
            <a:fld id="{6243C59D-B91B-43F7-89B1-4FC7B0D4655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DESIGNING TIPS &amp; GUIDELINES</a:t>
            </a:r>
            <a:endParaRPr lang="en-US" sz="3200" dirty="0"/>
          </a:p>
        </p:txBody>
      </p:sp>
      <p:sp>
        <p:nvSpPr>
          <p:cNvPr id="3" name="Content Placeholder 2"/>
          <p:cNvSpPr>
            <a:spLocks noGrp="1"/>
          </p:cNvSpPr>
          <p:nvPr>
            <p:ph idx="1"/>
          </p:nvPr>
        </p:nvSpPr>
        <p:spPr>
          <a:xfrm>
            <a:off x="457200" y="1600200"/>
            <a:ext cx="8229600" cy="4572000"/>
          </a:xfrm>
        </p:spPr>
        <p:txBody>
          <a:bodyPr>
            <a:noAutofit/>
          </a:bodyPr>
          <a:lstStyle/>
          <a:p>
            <a:r>
              <a:rPr lang="en-US" sz="2400" dirty="0" smtClean="0"/>
              <a:t>CHOOSING TYPOGRAPHY</a:t>
            </a:r>
          </a:p>
          <a:p>
            <a:r>
              <a:rPr lang="en-US" sz="2400" dirty="0" smtClean="0"/>
              <a:t>WHITE SPACE</a:t>
            </a:r>
          </a:p>
          <a:p>
            <a:r>
              <a:rPr lang="en-US" sz="2400" dirty="0" smtClean="0"/>
              <a:t>GRAMMER ,SPELL CHECK &amp; PUNCTUATION</a:t>
            </a:r>
          </a:p>
          <a:p>
            <a:r>
              <a:rPr lang="en-US" sz="2400" dirty="0" smtClean="0"/>
              <a:t>USING GRIDS FOR ALIGNMENT OF TEXT &amp; IMAGES</a:t>
            </a:r>
          </a:p>
          <a:p>
            <a:r>
              <a:rPr lang="en-US" sz="2400" dirty="0" smtClean="0"/>
              <a:t>ALIGNMENT,KERNING &amp; TRACKING OF BLOCK TEXT</a:t>
            </a:r>
          </a:p>
          <a:p>
            <a:r>
              <a:rPr lang="en-US" sz="2400" dirty="0" smtClean="0"/>
              <a:t>TEXT WRAP</a:t>
            </a:r>
          </a:p>
          <a:p>
            <a:r>
              <a:rPr lang="en-US" sz="2400" dirty="0" smtClean="0"/>
              <a:t>DROP CAPS</a:t>
            </a:r>
          </a:p>
          <a:p>
            <a:r>
              <a:rPr lang="en-US" sz="2400" dirty="0" smtClean="0"/>
              <a:t>COLUMNS</a:t>
            </a:r>
          </a:p>
          <a:p>
            <a:r>
              <a:rPr lang="en-US" sz="2400" dirty="0" smtClean="0"/>
              <a:t>TABLES</a:t>
            </a:r>
          </a:p>
          <a:p>
            <a:r>
              <a:rPr lang="en-US" sz="2400" dirty="0" smtClean="0"/>
              <a:t>USE OF GRAPHICS</a:t>
            </a:r>
          </a:p>
          <a:p>
            <a:r>
              <a:rPr lang="en-US" sz="2400" dirty="0" smtClean="0"/>
              <a:t>ORIGINAL ARTWORK</a:t>
            </a:r>
          </a:p>
          <a:p>
            <a:endParaRPr lang="en-US" sz="2400" dirty="0" smtClean="0"/>
          </a:p>
          <a:p>
            <a:endParaRPr lang="en-US" sz="2400" dirty="0" smtClean="0"/>
          </a:p>
          <a:p>
            <a:endParaRPr lang="en-US" sz="2400" dirty="0"/>
          </a:p>
        </p:txBody>
      </p:sp>
      <p:sp>
        <p:nvSpPr>
          <p:cNvPr id="4" name="Date Placeholder 3"/>
          <p:cNvSpPr>
            <a:spLocks noGrp="1"/>
          </p:cNvSpPr>
          <p:nvPr>
            <p:ph type="dt" sz="half" idx="10"/>
          </p:nvPr>
        </p:nvSpPr>
        <p:spPr/>
        <p:txBody>
          <a:bodyPr/>
          <a:lstStyle/>
          <a:p>
            <a:fld id="{A8066060-EFB4-44B0-83E7-946E0F16432F}" type="datetime1">
              <a:rPr lang="en-US" smtClean="0"/>
              <a:pPr/>
              <a:t>10/14/2016</a:t>
            </a:fld>
            <a:endParaRPr lang="en-US"/>
          </a:p>
        </p:txBody>
      </p:sp>
      <p:sp>
        <p:nvSpPr>
          <p:cNvPr id="5" name="Slide Number Placeholder 4"/>
          <p:cNvSpPr>
            <a:spLocks noGrp="1"/>
          </p:cNvSpPr>
          <p:nvPr>
            <p:ph type="sldNum" sz="quarter" idx="12"/>
          </p:nvPr>
        </p:nvSpPr>
        <p:spPr/>
        <p:txBody>
          <a:bodyPr/>
          <a:lstStyle/>
          <a:p>
            <a:fld id="{6243C59D-B91B-43F7-89B1-4FC7B0D4655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TYPOGRAPHY</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Use technology to make better font choices.</a:t>
            </a:r>
          </a:p>
          <a:p>
            <a:pPr fontAlgn="base">
              <a:buNone/>
            </a:pPr>
            <a:r>
              <a:rPr lang="en-US" dirty="0" smtClean="0"/>
              <a:t>     For your design project, head over to </a:t>
            </a:r>
            <a:r>
              <a:rPr lang="en-US" dirty="0" smtClean="0">
                <a:hlinkClick r:id="rId2"/>
              </a:rPr>
              <a:t>MyFonts.com tag section</a:t>
            </a:r>
            <a:r>
              <a:rPr lang="en-US" dirty="0" smtClean="0"/>
              <a:t>. Pick the word that best describes the style you’re looking for or use the search box in the top right corner to type a specific tag.</a:t>
            </a:r>
          </a:p>
          <a:p>
            <a:pPr fontAlgn="base">
              <a:buNone/>
            </a:pPr>
            <a:r>
              <a:rPr lang="en-US" dirty="0" smtClean="0"/>
              <a:t>     You will be presented with an array of typefaces that match the style you’re looking for while having the ability to type your own sample text.  For example, you can pick the “restaurant” tag, type the restaurant name in the sample text box and instantly see some great fonts for your project.</a:t>
            </a:r>
          </a:p>
          <a:p>
            <a:pPr>
              <a:buNone/>
            </a:pPr>
            <a:endParaRPr lang="en-US" b="1" dirty="0" smtClean="0"/>
          </a:p>
          <a:p>
            <a:pPr>
              <a:buNone/>
            </a:pPr>
            <a:endParaRPr lang="en-US" dirty="0"/>
          </a:p>
        </p:txBody>
      </p:sp>
      <p:sp>
        <p:nvSpPr>
          <p:cNvPr id="4" name="Date Placeholder 3"/>
          <p:cNvSpPr>
            <a:spLocks noGrp="1"/>
          </p:cNvSpPr>
          <p:nvPr>
            <p:ph type="dt" sz="half" idx="10"/>
          </p:nvPr>
        </p:nvSpPr>
        <p:spPr/>
        <p:txBody>
          <a:bodyPr/>
          <a:lstStyle/>
          <a:p>
            <a:fld id="{A8066060-EFB4-44B0-83E7-946E0F16432F}" type="datetime1">
              <a:rPr lang="en-US" smtClean="0"/>
              <a:pPr/>
              <a:t>10/14/2016</a:t>
            </a:fld>
            <a:endParaRPr lang="en-US"/>
          </a:p>
        </p:txBody>
      </p:sp>
      <p:sp>
        <p:nvSpPr>
          <p:cNvPr id="5" name="Slide Number Placeholder 4"/>
          <p:cNvSpPr>
            <a:spLocks noGrp="1"/>
          </p:cNvSpPr>
          <p:nvPr>
            <p:ph type="sldNum" sz="quarter" idx="12"/>
          </p:nvPr>
        </p:nvSpPr>
        <p:spPr/>
        <p:txBody>
          <a:bodyPr/>
          <a:lstStyle/>
          <a:p>
            <a:fld id="{6243C59D-B91B-43F7-89B1-4FC7B0D4655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77200" cy="762000"/>
          </a:xfrm>
        </p:spPr>
        <p:txBody>
          <a:bodyPr/>
          <a:lstStyle/>
          <a:p>
            <a:pPr algn="ctr"/>
            <a:r>
              <a:rPr lang="en-US" dirty="0" smtClean="0"/>
              <a:t>GRIDS</a:t>
            </a:r>
            <a:endParaRPr lang="en-US" dirty="0"/>
          </a:p>
        </p:txBody>
      </p:sp>
      <p:sp>
        <p:nvSpPr>
          <p:cNvPr id="3" name="Content Placeholder 2"/>
          <p:cNvSpPr>
            <a:spLocks noGrp="1"/>
          </p:cNvSpPr>
          <p:nvPr>
            <p:ph idx="1"/>
          </p:nvPr>
        </p:nvSpPr>
        <p:spPr>
          <a:xfrm>
            <a:off x="609600" y="685800"/>
            <a:ext cx="8229600" cy="4572000"/>
          </a:xfrm>
        </p:spPr>
        <p:txBody>
          <a:bodyPr>
            <a:normAutofit/>
          </a:bodyPr>
          <a:lstStyle/>
          <a:p>
            <a:pPr>
              <a:buNone/>
            </a:pPr>
            <a:r>
              <a:rPr lang="en-US" sz="1600" i="1" dirty="0" smtClean="0"/>
              <a:t>      </a:t>
            </a:r>
            <a:r>
              <a:rPr lang="en-US" sz="1600" b="1" dirty="0" smtClean="0"/>
              <a:t>Learn to use the grid</a:t>
            </a:r>
          </a:p>
          <a:p>
            <a:pPr>
              <a:buNone/>
            </a:pPr>
            <a:r>
              <a:rPr lang="en-US" sz="1600" i="1" dirty="0" smtClean="0"/>
              <a:t>       Divide your </a:t>
            </a:r>
            <a:r>
              <a:rPr lang="en-US" sz="1600" i="1" dirty="0" err="1" smtClean="0"/>
              <a:t>artboard</a:t>
            </a:r>
            <a:r>
              <a:rPr lang="en-US" sz="1600" i="1" dirty="0" smtClean="0"/>
              <a:t> into several evenly spaced columns and rows, then use them as guides for your artwork placement.</a:t>
            </a:r>
            <a:r>
              <a:rPr lang="en-US" sz="1600" dirty="0" smtClean="0"/>
              <a:t> This enables you to focus on the creative  part of your design work, such as concept, typography and atmosphere, while letting the grid guide your layout decisions.</a:t>
            </a:r>
            <a:endParaRPr lang="en-US" sz="1600" i="1" dirty="0" smtClean="0"/>
          </a:p>
          <a:p>
            <a:pPr>
              <a:buNone/>
            </a:pPr>
            <a:endParaRPr lang="en-US" sz="1800" dirty="0"/>
          </a:p>
        </p:txBody>
      </p:sp>
      <p:sp>
        <p:nvSpPr>
          <p:cNvPr id="4" name="Date Placeholder 3"/>
          <p:cNvSpPr>
            <a:spLocks noGrp="1"/>
          </p:cNvSpPr>
          <p:nvPr>
            <p:ph type="dt" sz="half" idx="10"/>
          </p:nvPr>
        </p:nvSpPr>
        <p:spPr/>
        <p:txBody>
          <a:bodyPr/>
          <a:lstStyle/>
          <a:p>
            <a:fld id="{A8066060-EFB4-44B0-83E7-946E0F16432F}" type="datetime1">
              <a:rPr lang="en-US" smtClean="0"/>
              <a:pPr/>
              <a:t>10/14/2016</a:t>
            </a:fld>
            <a:endParaRPr lang="en-US"/>
          </a:p>
        </p:txBody>
      </p:sp>
      <p:sp>
        <p:nvSpPr>
          <p:cNvPr id="5" name="Slide Number Placeholder 4"/>
          <p:cNvSpPr>
            <a:spLocks noGrp="1"/>
          </p:cNvSpPr>
          <p:nvPr>
            <p:ph type="sldNum" sz="quarter" idx="12"/>
          </p:nvPr>
        </p:nvSpPr>
        <p:spPr/>
        <p:txBody>
          <a:bodyPr/>
          <a:lstStyle/>
          <a:p>
            <a:fld id="{6243C59D-B91B-43F7-89B1-4FC7B0D4655B}" type="slidenum">
              <a:rPr lang="en-US" smtClean="0"/>
              <a:pPr/>
              <a:t>13</a:t>
            </a:fld>
            <a:endParaRPr lang="en-US"/>
          </a:p>
        </p:txBody>
      </p:sp>
      <p:pic>
        <p:nvPicPr>
          <p:cNvPr id="6" name="Picture 5" descr="01_use_grids.jpg"/>
          <p:cNvPicPr>
            <a:picLocks noChangeAspect="1"/>
          </p:cNvPicPr>
          <p:nvPr/>
        </p:nvPicPr>
        <p:blipFill>
          <a:blip r:embed="rId2" cstate="print"/>
          <a:stretch>
            <a:fillRect/>
          </a:stretch>
        </p:blipFill>
        <p:spPr>
          <a:xfrm>
            <a:off x="1600200" y="1981200"/>
            <a:ext cx="5943600" cy="44577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Explore different palettes with free color generators</a:t>
            </a:r>
            <a:br>
              <a:rPr lang="en-US" b="1" dirty="0" smtClean="0"/>
            </a:br>
            <a:endParaRPr lang="en-US" dirty="0"/>
          </a:p>
        </p:txBody>
      </p:sp>
      <p:sp>
        <p:nvSpPr>
          <p:cNvPr id="3" name="Content Placeholder 2"/>
          <p:cNvSpPr>
            <a:spLocks noGrp="1"/>
          </p:cNvSpPr>
          <p:nvPr>
            <p:ph idx="1"/>
          </p:nvPr>
        </p:nvSpPr>
        <p:spPr>
          <a:xfrm>
            <a:off x="457200" y="1447800"/>
            <a:ext cx="8229600" cy="4572000"/>
          </a:xfrm>
        </p:spPr>
        <p:txBody>
          <a:bodyPr>
            <a:normAutofit fontScale="85000" lnSpcReduction="10000"/>
          </a:bodyPr>
          <a:lstStyle/>
          <a:p>
            <a:pPr>
              <a:buNone/>
            </a:pPr>
            <a:r>
              <a:rPr lang="en-US" sz="2000" dirty="0" smtClean="0"/>
              <a:t>       Colors can make or break your design by either making your audience want to stick around or look away. Well-chosen color combinations help designs catch attention more while the less planned ones do the opposite. </a:t>
            </a:r>
          </a:p>
          <a:p>
            <a:pPr>
              <a:buNone/>
            </a:pPr>
            <a:r>
              <a:rPr lang="en-US" sz="2000" dirty="0" smtClean="0"/>
              <a:t>       In fact, there are colors that work so bad together that they could literally hurt the eyes when you stare or would hinder you from understanding the accompanying texts or images. On the other hand, great color combinations don’t just help catch people’s attention; they help sustain interest as well.</a:t>
            </a:r>
          </a:p>
          <a:p>
            <a:pPr>
              <a:buNone/>
            </a:pPr>
            <a:r>
              <a:rPr lang="en-US" sz="2000" dirty="0" smtClean="0"/>
              <a:t>       However, even the best designers could run out of ideas sometimes. Good news is, there exists many color scheme generators that will help even the most uninspired to choose what colors to use.</a:t>
            </a:r>
          </a:p>
          <a:p>
            <a:pPr>
              <a:buNone/>
            </a:pPr>
            <a:r>
              <a:rPr lang="en-US" sz="2000" dirty="0" smtClean="0"/>
              <a:t>      </a:t>
            </a:r>
            <a:r>
              <a:rPr lang="en-US" sz="2000" dirty="0" smtClean="0">
                <a:solidFill>
                  <a:schemeClr val="accent1">
                    <a:lumMod val="75000"/>
                  </a:schemeClr>
                </a:solidFill>
              </a:rPr>
              <a:t>Color Scheme Designer</a:t>
            </a:r>
          </a:p>
          <a:p>
            <a:pPr>
              <a:buNone/>
            </a:pPr>
            <a:r>
              <a:rPr lang="en-US" sz="2000" dirty="0" smtClean="0"/>
              <a:t>      Color Scheme Designer is an interactive tool for designing harmonious color schemes that lets you drag a scale around a color wheel to select your hues, adjust the scheme and then export the hex codes into HTML, XML or text.</a:t>
            </a:r>
            <a:br>
              <a:rPr lang="en-US" sz="2000" dirty="0" smtClean="0"/>
            </a:br>
            <a:r>
              <a:rPr lang="en-US" sz="2000" b="1" dirty="0" smtClean="0">
                <a:hlinkClick r:id="rId2"/>
              </a:rPr>
              <a:t>Visit Site</a:t>
            </a:r>
            <a:endParaRPr lang="en-US" sz="2000" dirty="0" smtClean="0"/>
          </a:p>
          <a:p>
            <a:pPr>
              <a:buNone/>
            </a:pPr>
            <a:endParaRPr lang="en-US" sz="2000" dirty="0"/>
          </a:p>
        </p:txBody>
      </p:sp>
      <p:sp>
        <p:nvSpPr>
          <p:cNvPr id="4" name="Date Placeholder 3"/>
          <p:cNvSpPr>
            <a:spLocks noGrp="1"/>
          </p:cNvSpPr>
          <p:nvPr>
            <p:ph type="dt" sz="half" idx="10"/>
          </p:nvPr>
        </p:nvSpPr>
        <p:spPr/>
        <p:txBody>
          <a:bodyPr/>
          <a:lstStyle/>
          <a:p>
            <a:fld id="{A8066060-EFB4-44B0-83E7-946E0F16432F}" type="datetime1">
              <a:rPr lang="en-US" smtClean="0"/>
              <a:pPr/>
              <a:t>10/14/2016</a:t>
            </a:fld>
            <a:endParaRPr lang="en-US"/>
          </a:p>
        </p:txBody>
      </p:sp>
      <p:sp>
        <p:nvSpPr>
          <p:cNvPr id="5" name="Slide Number Placeholder 4"/>
          <p:cNvSpPr>
            <a:spLocks noGrp="1"/>
          </p:cNvSpPr>
          <p:nvPr>
            <p:ph type="sldNum" sz="quarter" idx="12"/>
          </p:nvPr>
        </p:nvSpPr>
        <p:spPr/>
        <p:txBody>
          <a:bodyPr/>
          <a:lstStyle/>
          <a:p>
            <a:fld id="{6243C59D-B91B-43F7-89B1-4FC7B0D4655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399032"/>
          </a:xfrm>
        </p:spPr>
        <p:txBody>
          <a:bodyPr>
            <a:noAutofit/>
          </a:bodyPr>
          <a:lstStyle/>
          <a:p>
            <a:pPr fontAlgn="base"/>
            <a:r>
              <a:rPr lang="en-US" sz="2800" b="1" dirty="0" smtClean="0"/>
              <a:t>Design to tell a story</a:t>
            </a:r>
            <a:r>
              <a:rPr lang="en-US" sz="2000" b="1" dirty="0" smtClean="0"/>
              <a:t/>
            </a:r>
            <a:br>
              <a:rPr lang="en-US" sz="2000" b="1" dirty="0" smtClean="0"/>
            </a:br>
            <a:r>
              <a:rPr lang="en-US" sz="2000" b="1" dirty="0" smtClean="0"/>
              <a:t/>
            </a:r>
            <a:br>
              <a:rPr lang="en-US" sz="2000" b="1" dirty="0" smtClean="0"/>
            </a:br>
            <a:r>
              <a:rPr lang="en-US" sz="2000" dirty="0" smtClean="0"/>
              <a:t>Great design is less about decoration and more about communication. What makes a designer famous is not the ability to create nice looking work – it’s the ability to send a message and get a point across effectively.</a:t>
            </a:r>
            <a:br>
              <a:rPr lang="en-US" sz="2000" dirty="0" smtClean="0"/>
            </a:br>
            <a:endParaRPr lang="en-US" sz="2000" dirty="0"/>
          </a:p>
        </p:txBody>
      </p:sp>
      <p:sp>
        <p:nvSpPr>
          <p:cNvPr id="4" name="Date Placeholder 3"/>
          <p:cNvSpPr>
            <a:spLocks noGrp="1"/>
          </p:cNvSpPr>
          <p:nvPr>
            <p:ph type="dt" sz="half" idx="10"/>
          </p:nvPr>
        </p:nvSpPr>
        <p:spPr/>
        <p:txBody>
          <a:bodyPr/>
          <a:lstStyle/>
          <a:p>
            <a:fld id="{A8066060-EFB4-44B0-83E7-946E0F16432F}" type="datetime1">
              <a:rPr lang="en-US" smtClean="0"/>
              <a:pPr/>
              <a:t>10/14/2016</a:t>
            </a:fld>
            <a:endParaRPr lang="en-US"/>
          </a:p>
        </p:txBody>
      </p:sp>
      <p:sp>
        <p:nvSpPr>
          <p:cNvPr id="5" name="Slide Number Placeholder 4"/>
          <p:cNvSpPr>
            <a:spLocks noGrp="1"/>
          </p:cNvSpPr>
          <p:nvPr>
            <p:ph type="sldNum" sz="quarter" idx="12"/>
          </p:nvPr>
        </p:nvSpPr>
        <p:spPr/>
        <p:txBody>
          <a:bodyPr/>
          <a:lstStyle/>
          <a:p>
            <a:fld id="{6243C59D-B91B-43F7-89B1-4FC7B0D4655B}" type="slidenum">
              <a:rPr lang="en-US" smtClean="0"/>
              <a:pPr/>
              <a:t>15</a:t>
            </a:fld>
            <a:endParaRPr lang="en-US"/>
          </a:p>
        </p:txBody>
      </p:sp>
      <p:pic>
        <p:nvPicPr>
          <p:cNvPr id="6" name="Picture 5" descr="04_tell_a_story.jpg"/>
          <p:cNvPicPr>
            <a:picLocks noChangeAspect="1"/>
          </p:cNvPicPr>
          <p:nvPr/>
        </p:nvPicPr>
        <p:blipFill>
          <a:blip r:embed="rId2" cstate="print"/>
          <a:stretch>
            <a:fillRect/>
          </a:stretch>
        </p:blipFill>
        <p:spPr>
          <a:xfrm>
            <a:off x="304800" y="2362200"/>
            <a:ext cx="5958204" cy="3886200"/>
          </a:xfrm>
          <a:prstGeom prst="rect">
            <a:avLst/>
          </a:prstGeom>
        </p:spPr>
      </p:pic>
      <p:sp>
        <p:nvSpPr>
          <p:cNvPr id="7" name="Rectangle 6"/>
          <p:cNvSpPr/>
          <p:nvPr/>
        </p:nvSpPr>
        <p:spPr>
          <a:xfrm>
            <a:off x="6400800" y="2667000"/>
            <a:ext cx="2362200" cy="1754326"/>
          </a:xfrm>
          <a:prstGeom prst="rect">
            <a:avLst/>
          </a:prstGeom>
        </p:spPr>
        <p:txBody>
          <a:bodyPr wrap="square">
            <a:spAutoFit/>
          </a:bodyPr>
          <a:lstStyle/>
          <a:p>
            <a:r>
              <a:rPr lang="en-US" i="1" dirty="0" smtClean="0"/>
              <a:t>Environmental issues are often hard to explain, but this WWF ad is a classic example of good storytelling.</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Use pen and paper while brainstorming</a:t>
            </a:r>
            <a:br>
              <a:rPr lang="en-US" b="1" dirty="0" smtClean="0"/>
            </a:br>
            <a:endParaRPr lang="en-US" dirty="0"/>
          </a:p>
        </p:txBody>
      </p:sp>
      <p:pic>
        <p:nvPicPr>
          <p:cNvPr id="6" name="Content Placeholder 5" descr="05_pen_and_paper.jpg"/>
          <p:cNvPicPr>
            <a:picLocks noGrp="1" noChangeAspect="1"/>
          </p:cNvPicPr>
          <p:nvPr>
            <p:ph idx="1"/>
          </p:nvPr>
        </p:nvPicPr>
        <p:blipFill>
          <a:blip r:embed="rId2" cstate="print"/>
          <a:stretch>
            <a:fillRect/>
          </a:stretch>
        </p:blipFill>
        <p:spPr>
          <a:xfrm>
            <a:off x="152400" y="1752600"/>
            <a:ext cx="4572000" cy="3429000"/>
          </a:xfrm>
        </p:spPr>
      </p:pic>
      <p:sp>
        <p:nvSpPr>
          <p:cNvPr id="4" name="Date Placeholder 3"/>
          <p:cNvSpPr>
            <a:spLocks noGrp="1"/>
          </p:cNvSpPr>
          <p:nvPr>
            <p:ph type="dt" sz="half" idx="10"/>
          </p:nvPr>
        </p:nvSpPr>
        <p:spPr/>
        <p:txBody>
          <a:bodyPr/>
          <a:lstStyle/>
          <a:p>
            <a:fld id="{A8066060-EFB4-44B0-83E7-946E0F16432F}" type="datetime1">
              <a:rPr lang="en-US" smtClean="0"/>
              <a:pPr/>
              <a:t>10/14/2016</a:t>
            </a:fld>
            <a:endParaRPr lang="en-US"/>
          </a:p>
        </p:txBody>
      </p:sp>
      <p:sp>
        <p:nvSpPr>
          <p:cNvPr id="5" name="Slide Number Placeholder 4"/>
          <p:cNvSpPr>
            <a:spLocks noGrp="1"/>
          </p:cNvSpPr>
          <p:nvPr>
            <p:ph type="sldNum" sz="quarter" idx="12"/>
          </p:nvPr>
        </p:nvSpPr>
        <p:spPr/>
        <p:txBody>
          <a:bodyPr/>
          <a:lstStyle/>
          <a:p>
            <a:fld id="{6243C59D-B91B-43F7-89B1-4FC7B0D4655B}" type="slidenum">
              <a:rPr lang="en-US" smtClean="0"/>
              <a:pPr/>
              <a:t>16</a:t>
            </a:fld>
            <a:endParaRPr lang="en-US"/>
          </a:p>
        </p:txBody>
      </p:sp>
      <p:sp>
        <p:nvSpPr>
          <p:cNvPr id="7" name="Rectangle 6"/>
          <p:cNvSpPr/>
          <p:nvPr/>
        </p:nvSpPr>
        <p:spPr>
          <a:xfrm>
            <a:off x="4800600" y="920889"/>
            <a:ext cx="4343400" cy="5632311"/>
          </a:xfrm>
          <a:prstGeom prst="rect">
            <a:avLst/>
          </a:prstGeom>
        </p:spPr>
        <p:txBody>
          <a:bodyPr wrap="square">
            <a:spAutoFit/>
          </a:bodyPr>
          <a:lstStyle/>
          <a:p>
            <a:pPr fontAlgn="base"/>
            <a:endParaRPr lang="en-US" dirty="0" smtClean="0"/>
          </a:p>
          <a:p>
            <a:pPr fontAlgn="base"/>
            <a:r>
              <a:rPr lang="en-US" dirty="0" smtClean="0"/>
              <a:t>Starting your design project inside Photoshop or Illustrator can be a serious handicap for a number of reasons but most notably… loss of creativity.</a:t>
            </a:r>
          </a:p>
          <a:p>
            <a:pPr fontAlgn="base"/>
            <a:r>
              <a:rPr lang="en-US" dirty="0" smtClean="0"/>
              <a:t>Design programs weren’t made to explore design ideas and options, but to execute them once they’re already set. When you use them during the idea stage, you’re actually working incredibly slow – you need to worry about clicks, points, buttons, weights and swatches… none of which is required by your pen.</a:t>
            </a:r>
          </a:p>
          <a:p>
            <a:pPr fontAlgn="base"/>
            <a:r>
              <a:rPr lang="en-US" dirty="0" smtClean="0"/>
              <a:t>Also, you might be tempted to play with colors and effects which will only drive your attention away from the idea itself.</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Never settle for one idea</a:t>
            </a:r>
            <a:br>
              <a:rPr lang="en-US" b="1"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 have a question – how do you know what’s good, until you’ve seen what’s bad?  The answer is that you don’t, yet many designers make the simple mistake of settling with the first idea that comes to mind.</a:t>
            </a:r>
          </a:p>
          <a:p>
            <a:r>
              <a:rPr lang="en-US" dirty="0" smtClean="0"/>
              <a:t>Always develop at least three, completely different, design ideas for your project… no matter how overwhelming this might seem. This will not only get the generic stuff out first but will give you something to compare and separate the good from the bad.</a:t>
            </a:r>
            <a:endParaRPr lang="en-US" dirty="0"/>
          </a:p>
        </p:txBody>
      </p:sp>
      <p:sp>
        <p:nvSpPr>
          <p:cNvPr id="4" name="Date Placeholder 3"/>
          <p:cNvSpPr>
            <a:spLocks noGrp="1"/>
          </p:cNvSpPr>
          <p:nvPr>
            <p:ph type="dt" sz="half" idx="10"/>
          </p:nvPr>
        </p:nvSpPr>
        <p:spPr/>
        <p:txBody>
          <a:bodyPr/>
          <a:lstStyle/>
          <a:p>
            <a:fld id="{A8066060-EFB4-44B0-83E7-946E0F16432F}" type="datetime1">
              <a:rPr lang="en-US" smtClean="0"/>
              <a:pPr/>
              <a:t>10/14/2016</a:t>
            </a:fld>
            <a:endParaRPr lang="en-US"/>
          </a:p>
        </p:txBody>
      </p:sp>
      <p:sp>
        <p:nvSpPr>
          <p:cNvPr id="5" name="Slide Number Placeholder 4"/>
          <p:cNvSpPr>
            <a:spLocks noGrp="1"/>
          </p:cNvSpPr>
          <p:nvPr>
            <p:ph type="sldNum" sz="quarter" idx="12"/>
          </p:nvPr>
        </p:nvSpPr>
        <p:spPr/>
        <p:txBody>
          <a:bodyPr/>
          <a:lstStyle/>
          <a:p>
            <a:fld id="{6243C59D-B91B-43F7-89B1-4FC7B0D4655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58368"/>
            <a:ext cx="8229600" cy="1399032"/>
          </a:xfrm>
        </p:spPr>
        <p:txBody>
          <a:bodyPr>
            <a:noAutofit/>
          </a:bodyPr>
          <a:lstStyle/>
          <a:p>
            <a:pPr fontAlgn="base"/>
            <a:r>
              <a:rPr lang="en-US" sz="2000" b="1" dirty="0" smtClean="0"/>
              <a:t>Use RIS approach to drive your design decisions</a:t>
            </a:r>
            <a:br>
              <a:rPr lang="en-US" sz="2000" b="1" dirty="0" smtClean="0"/>
            </a:br>
            <a:r>
              <a:rPr lang="en-US" sz="2000" b="1" dirty="0" smtClean="0"/>
              <a:t/>
            </a:r>
            <a:br>
              <a:rPr lang="en-US" sz="2000" b="1" dirty="0" smtClean="0"/>
            </a:br>
            <a:r>
              <a:rPr lang="en-US" sz="2000" dirty="0" smtClean="0"/>
              <a:t>This is an acronym for Response – Imagery – Solution, which is a 3-step system for coming up with highly effective designs. This method works best for more complex design pieces such as brochures, websites and posters but it can be used for logo inspiration too.</a:t>
            </a:r>
            <a:br>
              <a:rPr lang="en-US" sz="2000" dirty="0" smtClean="0"/>
            </a:br>
            <a:r>
              <a:rPr lang="en-US" sz="2000" dirty="0" smtClean="0"/>
              <a:t/>
            </a:r>
            <a:br>
              <a:rPr lang="en-US" sz="2000" dirty="0" smtClean="0"/>
            </a:br>
            <a:endParaRPr lang="en-US" sz="2000" dirty="0"/>
          </a:p>
        </p:txBody>
      </p:sp>
      <p:sp>
        <p:nvSpPr>
          <p:cNvPr id="4" name="Date Placeholder 3"/>
          <p:cNvSpPr>
            <a:spLocks noGrp="1"/>
          </p:cNvSpPr>
          <p:nvPr>
            <p:ph type="dt" sz="half" idx="10"/>
          </p:nvPr>
        </p:nvSpPr>
        <p:spPr/>
        <p:txBody>
          <a:bodyPr/>
          <a:lstStyle/>
          <a:p>
            <a:fld id="{A8066060-EFB4-44B0-83E7-946E0F16432F}" type="datetime1">
              <a:rPr lang="en-US" smtClean="0"/>
              <a:pPr/>
              <a:t>10/14/2016</a:t>
            </a:fld>
            <a:endParaRPr lang="en-US"/>
          </a:p>
        </p:txBody>
      </p:sp>
      <p:sp>
        <p:nvSpPr>
          <p:cNvPr id="5" name="Slide Number Placeholder 4"/>
          <p:cNvSpPr>
            <a:spLocks noGrp="1"/>
          </p:cNvSpPr>
          <p:nvPr>
            <p:ph type="sldNum" sz="quarter" idx="12"/>
          </p:nvPr>
        </p:nvSpPr>
        <p:spPr/>
        <p:txBody>
          <a:bodyPr/>
          <a:lstStyle/>
          <a:p>
            <a:fld id="{6243C59D-B91B-43F7-89B1-4FC7B0D4655B}" type="slidenum">
              <a:rPr lang="en-US" smtClean="0"/>
              <a:pPr/>
              <a:t>18</a:t>
            </a:fld>
            <a:endParaRPr lang="en-US"/>
          </a:p>
        </p:txBody>
      </p:sp>
      <p:pic>
        <p:nvPicPr>
          <p:cNvPr id="6" name="Picture 5" descr="07_use_ris_approach.jpg"/>
          <p:cNvPicPr>
            <a:picLocks noChangeAspect="1"/>
          </p:cNvPicPr>
          <p:nvPr/>
        </p:nvPicPr>
        <p:blipFill>
          <a:blip r:embed="rId2" cstate="print"/>
          <a:stretch>
            <a:fillRect/>
          </a:stretch>
        </p:blipFill>
        <p:spPr>
          <a:xfrm>
            <a:off x="2057400" y="2133600"/>
            <a:ext cx="5791200" cy="43434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924800" cy="685800"/>
          </a:xfrm>
        </p:spPr>
        <p:txBody>
          <a:bodyPr>
            <a:normAutofit/>
          </a:bodyPr>
          <a:lstStyle/>
          <a:p>
            <a:r>
              <a:rPr lang="en-US" sz="2800" dirty="0" smtClean="0"/>
              <a:t>Contd..</a:t>
            </a:r>
            <a:endParaRPr lang="en-US" sz="2800" dirty="0"/>
          </a:p>
        </p:txBody>
      </p:sp>
      <p:sp>
        <p:nvSpPr>
          <p:cNvPr id="3" name="Content Placeholder 2"/>
          <p:cNvSpPr>
            <a:spLocks noGrp="1"/>
          </p:cNvSpPr>
          <p:nvPr>
            <p:ph idx="1"/>
          </p:nvPr>
        </p:nvSpPr>
        <p:spPr>
          <a:xfrm>
            <a:off x="533400" y="609600"/>
            <a:ext cx="8229600" cy="4572000"/>
          </a:xfrm>
        </p:spPr>
        <p:txBody>
          <a:bodyPr>
            <a:normAutofit/>
          </a:bodyPr>
          <a:lstStyle/>
          <a:p>
            <a:pPr>
              <a:buNone/>
            </a:pPr>
            <a:endParaRPr lang="en-US" sz="3200" dirty="0"/>
          </a:p>
        </p:txBody>
      </p:sp>
      <p:sp>
        <p:nvSpPr>
          <p:cNvPr id="4" name="Date Placeholder 3"/>
          <p:cNvSpPr>
            <a:spLocks noGrp="1"/>
          </p:cNvSpPr>
          <p:nvPr>
            <p:ph type="dt" sz="half" idx="10"/>
          </p:nvPr>
        </p:nvSpPr>
        <p:spPr/>
        <p:txBody>
          <a:bodyPr/>
          <a:lstStyle/>
          <a:p>
            <a:fld id="{A8066060-EFB4-44B0-83E7-946E0F16432F}" type="datetime1">
              <a:rPr lang="en-US" smtClean="0"/>
              <a:pPr/>
              <a:t>10/14/2016</a:t>
            </a:fld>
            <a:endParaRPr lang="en-US"/>
          </a:p>
        </p:txBody>
      </p:sp>
      <p:sp>
        <p:nvSpPr>
          <p:cNvPr id="5" name="Slide Number Placeholder 4"/>
          <p:cNvSpPr>
            <a:spLocks noGrp="1"/>
          </p:cNvSpPr>
          <p:nvPr>
            <p:ph type="sldNum" sz="quarter" idx="12"/>
          </p:nvPr>
        </p:nvSpPr>
        <p:spPr/>
        <p:txBody>
          <a:bodyPr/>
          <a:lstStyle/>
          <a:p>
            <a:fld id="{6243C59D-B91B-43F7-89B1-4FC7B0D4655B}" type="slidenum">
              <a:rPr lang="en-US" smtClean="0"/>
              <a:pPr/>
              <a:t>19</a:t>
            </a:fld>
            <a:endParaRPr lang="en-US"/>
          </a:p>
        </p:txBody>
      </p:sp>
      <p:sp>
        <p:nvSpPr>
          <p:cNvPr id="6" name="Rectangle 5"/>
          <p:cNvSpPr/>
          <p:nvPr/>
        </p:nvSpPr>
        <p:spPr>
          <a:xfrm>
            <a:off x="990600" y="914400"/>
            <a:ext cx="7391400" cy="5586145"/>
          </a:xfrm>
          <a:prstGeom prst="rect">
            <a:avLst/>
          </a:prstGeom>
        </p:spPr>
        <p:txBody>
          <a:bodyPr wrap="square">
            <a:spAutoFit/>
          </a:bodyPr>
          <a:lstStyle/>
          <a:p>
            <a:pPr fontAlgn="base"/>
            <a:r>
              <a:rPr lang="en-US" sz="1700" i="1" dirty="0" smtClean="0"/>
              <a:t>To elicit feelings of relaxation and luxury, Four Seasons uses imagery, colors, patterns and fonts which trigger such emotions. </a:t>
            </a:r>
            <a:endParaRPr lang="en-US" sz="1700" dirty="0" smtClean="0"/>
          </a:p>
          <a:p>
            <a:pPr fontAlgn="base"/>
            <a:r>
              <a:rPr lang="en-US" sz="1700" dirty="0" smtClean="0"/>
              <a:t>You need to split your work into three distinct stages:</a:t>
            </a:r>
          </a:p>
          <a:p>
            <a:pPr fontAlgn="base"/>
            <a:endParaRPr lang="en-US" sz="1700" dirty="0" smtClean="0"/>
          </a:p>
          <a:p>
            <a:pPr fontAlgn="base"/>
            <a:r>
              <a:rPr lang="en-US" sz="1700" b="1" dirty="0" smtClean="0"/>
              <a:t>Response</a:t>
            </a:r>
            <a:r>
              <a:rPr lang="en-US" sz="1700" dirty="0" smtClean="0"/>
              <a:t> – which </a:t>
            </a:r>
            <a:r>
              <a:rPr lang="en-US" sz="1700" i="1" dirty="0" smtClean="0"/>
              <a:t>emotions</a:t>
            </a:r>
            <a:r>
              <a:rPr lang="en-US" sz="1700" dirty="0" smtClean="0"/>
              <a:t> and </a:t>
            </a:r>
            <a:r>
              <a:rPr lang="en-US" sz="1700" i="1" dirty="0" smtClean="0"/>
              <a:t>impressions </a:t>
            </a:r>
            <a:r>
              <a:rPr lang="en-US" sz="1700" dirty="0" smtClean="0"/>
              <a:t>do you want to elicit with your design? For example, if you’re doing a website for a popular ski resort, you might want to elicit emotions of joy and excitement while making people think the resort is upscale and prestigious.</a:t>
            </a:r>
          </a:p>
          <a:p>
            <a:pPr fontAlgn="base"/>
            <a:endParaRPr lang="en-US" sz="1700" dirty="0" smtClean="0"/>
          </a:p>
          <a:p>
            <a:pPr fontAlgn="base"/>
            <a:r>
              <a:rPr lang="en-US" sz="1700" b="1" dirty="0" smtClean="0"/>
              <a:t>Imagery </a:t>
            </a:r>
            <a:r>
              <a:rPr lang="en-US" sz="1700" dirty="0" smtClean="0"/>
              <a:t>– which images and visual elements can be used to stimulate such responses? Think in terms of colors, textures, photography, patterns and fonts. For our ski resort example, joy and excitement could be provoked with images of people skiing and having fun, while prestigious element can be introduced with big serif headlines, silvery-black palette, and perhaps slightly textured background. For this stage, it’s best to develop a mood board, but it’s not absolutely necessary.</a:t>
            </a:r>
          </a:p>
          <a:p>
            <a:pPr fontAlgn="base"/>
            <a:endParaRPr lang="en-US" sz="1700" dirty="0" smtClean="0"/>
          </a:p>
          <a:p>
            <a:pPr fontAlgn="base"/>
            <a:r>
              <a:rPr lang="en-US" sz="1700" b="1" dirty="0" smtClean="0"/>
              <a:t>Solution</a:t>
            </a:r>
            <a:r>
              <a:rPr lang="en-US" sz="1700" dirty="0" smtClean="0"/>
              <a:t> – develop the design concept based on your imagery and check to see if it makes people feel the way you intended them to.</a:t>
            </a:r>
            <a:endParaRPr lang="en-US" sz="17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t>Basic color schemes </a:t>
            </a:r>
            <a:br>
              <a:rPr lang="en-US" sz="4000" dirty="0" smtClean="0"/>
            </a:br>
            <a:r>
              <a:rPr lang="en-US" sz="4000" dirty="0" smtClean="0"/>
              <a:t>Introduction to Color Theory</a:t>
            </a:r>
            <a:br>
              <a:rPr lang="en-US" sz="4000" dirty="0" smtClean="0"/>
            </a:br>
            <a:endParaRPr lang="en-US" sz="4000" dirty="0"/>
          </a:p>
        </p:txBody>
      </p:sp>
      <p:pic>
        <p:nvPicPr>
          <p:cNvPr id="4" name="Content Placeholder 3" descr="color-wheel-300.gif"/>
          <p:cNvPicPr>
            <a:picLocks noGrp="1" noChangeAspect="1"/>
          </p:cNvPicPr>
          <p:nvPr>
            <p:ph idx="1"/>
          </p:nvPr>
        </p:nvPicPr>
        <p:blipFill>
          <a:blip r:embed="rId2" cstate="print"/>
          <a:stretch>
            <a:fillRect/>
          </a:stretch>
        </p:blipFill>
        <p:spPr>
          <a:xfrm>
            <a:off x="228600" y="2514600"/>
            <a:ext cx="2857500" cy="2857500"/>
          </a:xfrm>
        </p:spPr>
      </p:pic>
      <p:sp>
        <p:nvSpPr>
          <p:cNvPr id="5" name="Rectangle 4"/>
          <p:cNvSpPr/>
          <p:nvPr/>
        </p:nvSpPr>
        <p:spPr>
          <a:xfrm>
            <a:off x="3352800" y="1595021"/>
            <a:ext cx="5486400" cy="5262979"/>
          </a:xfrm>
          <a:prstGeom prst="rect">
            <a:avLst/>
          </a:prstGeom>
        </p:spPr>
        <p:txBody>
          <a:bodyPr wrap="square">
            <a:spAutoFit/>
          </a:bodyPr>
          <a:lstStyle/>
          <a:p>
            <a:r>
              <a:rPr lang="en-US" sz="2400" dirty="0" smtClean="0"/>
              <a:t>The </a:t>
            </a:r>
            <a:r>
              <a:rPr lang="en-US" sz="2400" b="1" dirty="0" smtClean="0"/>
              <a:t>color wheel</a:t>
            </a:r>
            <a:r>
              <a:rPr lang="en-US" sz="2400" dirty="0" smtClean="0"/>
              <a:t> or </a:t>
            </a:r>
            <a:r>
              <a:rPr lang="en-US" sz="2400" b="1" dirty="0" smtClean="0"/>
              <a:t>color circle</a:t>
            </a:r>
            <a:r>
              <a:rPr lang="en-US" sz="2400" dirty="0" smtClean="0"/>
              <a:t> is the basic tool for combining colors. The first circular color diagram was designed by Sir Isaac Newton in 1666.</a:t>
            </a:r>
          </a:p>
          <a:p>
            <a:endParaRPr lang="en-US" sz="2400" dirty="0" smtClean="0"/>
          </a:p>
          <a:p>
            <a:r>
              <a:rPr lang="en-US" sz="2400" dirty="0" smtClean="0"/>
              <a:t>The color wheel is designed so that virtually any colors you pick from it will look good together. Over the years, many variations of the basic design have been made, but the most common version is a wheel of 12 colors based on the RYB (or artistic) color model.</a:t>
            </a:r>
            <a:endParaRPr lang="en-US" sz="2400" dirty="0"/>
          </a:p>
        </p:txBody>
      </p:sp>
      <p:sp>
        <p:nvSpPr>
          <p:cNvPr id="6" name="Date Placeholder 5"/>
          <p:cNvSpPr>
            <a:spLocks noGrp="1"/>
          </p:cNvSpPr>
          <p:nvPr>
            <p:ph type="dt" sz="half" idx="10"/>
          </p:nvPr>
        </p:nvSpPr>
        <p:spPr/>
        <p:txBody>
          <a:bodyPr/>
          <a:lstStyle/>
          <a:p>
            <a:fld id="{98367316-C106-4FBB-B511-2BAA8AFF709D}" type="datetime1">
              <a:rPr lang="en-US" smtClean="0"/>
              <a:pPr/>
              <a:t>10/14/2016</a:t>
            </a:fld>
            <a:endParaRPr lang="en-US"/>
          </a:p>
        </p:txBody>
      </p:sp>
      <p:sp>
        <p:nvSpPr>
          <p:cNvPr id="7" name="Slide Number Placeholder 6"/>
          <p:cNvSpPr>
            <a:spLocks noGrp="1"/>
          </p:cNvSpPr>
          <p:nvPr>
            <p:ph type="sldNum" sz="quarter" idx="12"/>
          </p:nvPr>
        </p:nvSpPr>
        <p:spPr/>
        <p:txBody>
          <a:bodyPr/>
          <a:lstStyle/>
          <a:p>
            <a:fld id="{6243C59D-B91B-43F7-89B1-4FC7B0D4655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Make a cover version of a popular design</a:t>
            </a:r>
            <a:br>
              <a:rPr lang="en-US" b="1" dirty="0" smtClean="0"/>
            </a:br>
            <a:endParaRPr lang="en-US" dirty="0"/>
          </a:p>
        </p:txBody>
      </p:sp>
      <p:sp>
        <p:nvSpPr>
          <p:cNvPr id="3" name="Content Placeholder 2"/>
          <p:cNvSpPr>
            <a:spLocks noGrp="1"/>
          </p:cNvSpPr>
          <p:nvPr>
            <p:ph idx="1"/>
          </p:nvPr>
        </p:nvSpPr>
        <p:spPr/>
        <p:txBody>
          <a:bodyPr>
            <a:normAutofit/>
          </a:bodyPr>
          <a:lstStyle/>
          <a:p>
            <a:pPr fontAlgn="base">
              <a:buNone/>
            </a:pPr>
            <a:r>
              <a:rPr lang="en-US" sz="1800" dirty="0" smtClean="0"/>
              <a:t>      Copying and imitation is generally bad for most purposes but it’s an excellent learning tool for beginners. Just as many musicians practice their skills by singing cover versions of popular songs, you can create cover versions of popular designs.</a:t>
            </a:r>
          </a:p>
          <a:p>
            <a:pPr fontAlgn="base">
              <a:buNone/>
            </a:pPr>
            <a:endParaRPr lang="en-US" sz="1800" dirty="0" smtClean="0"/>
          </a:p>
          <a:p>
            <a:pPr fontAlgn="base">
              <a:buNone/>
            </a:pPr>
            <a:r>
              <a:rPr lang="en-US" sz="1800" dirty="0" smtClean="0"/>
              <a:t>      The task is simple – find a website, poster or logo design you really like, then try to reproduce it as well as you can. You can either make an identical replica, or change it to reflect your personal style.</a:t>
            </a:r>
          </a:p>
          <a:p>
            <a:pPr>
              <a:buNone/>
            </a:pPr>
            <a:endParaRPr lang="en-US" sz="1800" dirty="0"/>
          </a:p>
        </p:txBody>
      </p:sp>
      <p:sp>
        <p:nvSpPr>
          <p:cNvPr id="4" name="Date Placeholder 3"/>
          <p:cNvSpPr>
            <a:spLocks noGrp="1"/>
          </p:cNvSpPr>
          <p:nvPr>
            <p:ph type="dt" sz="half" idx="10"/>
          </p:nvPr>
        </p:nvSpPr>
        <p:spPr/>
        <p:txBody>
          <a:bodyPr/>
          <a:lstStyle/>
          <a:p>
            <a:fld id="{A8066060-EFB4-44B0-83E7-946E0F16432F}" type="datetime1">
              <a:rPr lang="en-US" smtClean="0"/>
              <a:pPr/>
              <a:t>10/14/2016</a:t>
            </a:fld>
            <a:endParaRPr lang="en-US"/>
          </a:p>
        </p:txBody>
      </p:sp>
      <p:sp>
        <p:nvSpPr>
          <p:cNvPr id="5" name="Slide Number Placeholder 4"/>
          <p:cNvSpPr>
            <a:spLocks noGrp="1"/>
          </p:cNvSpPr>
          <p:nvPr>
            <p:ph type="sldNum" sz="quarter" idx="12"/>
          </p:nvPr>
        </p:nvSpPr>
        <p:spPr/>
        <p:txBody>
          <a:bodyPr/>
          <a:lstStyle/>
          <a:p>
            <a:fld id="{6243C59D-B91B-43F7-89B1-4FC7B0D4655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pic>
        <p:nvPicPr>
          <p:cNvPr id="6" name="Content Placeholder 5" descr="08_cover_the_work.jpg"/>
          <p:cNvPicPr>
            <a:picLocks noGrp="1" noChangeAspect="1"/>
          </p:cNvPicPr>
          <p:nvPr>
            <p:ph idx="1"/>
          </p:nvPr>
        </p:nvPicPr>
        <p:blipFill>
          <a:blip r:embed="rId2" cstate="print"/>
          <a:stretch>
            <a:fillRect/>
          </a:stretch>
        </p:blipFill>
        <p:spPr>
          <a:xfrm>
            <a:off x="1159406" y="1882775"/>
            <a:ext cx="6825187" cy="4572000"/>
          </a:xfrm>
        </p:spPr>
      </p:pic>
      <p:sp>
        <p:nvSpPr>
          <p:cNvPr id="4" name="Date Placeholder 3"/>
          <p:cNvSpPr>
            <a:spLocks noGrp="1"/>
          </p:cNvSpPr>
          <p:nvPr>
            <p:ph type="dt" sz="half" idx="10"/>
          </p:nvPr>
        </p:nvSpPr>
        <p:spPr/>
        <p:txBody>
          <a:bodyPr/>
          <a:lstStyle/>
          <a:p>
            <a:fld id="{A8066060-EFB4-44B0-83E7-946E0F16432F}" type="datetime1">
              <a:rPr lang="en-US" smtClean="0"/>
              <a:pPr/>
              <a:t>10/14/2016</a:t>
            </a:fld>
            <a:endParaRPr lang="en-US"/>
          </a:p>
        </p:txBody>
      </p:sp>
      <p:sp>
        <p:nvSpPr>
          <p:cNvPr id="5" name="Slide Number Placeholder 4"/>
          <p:cNvSpPr>
            <a:spLocks noGrp="1"/>
          </p:cNvSpPr>
          <p:nvPr>
            <p:ph type="sldNum" sz="quarter" idx="12"/>
          </p:nvPr>
        </p:nvSpPr>
        <p:spPr/>
        <p:txBody>
          <a:bodyPr/>
          <a:lstStyle/>
          <a:p>
            <a:fld id="{6243C59D-B91B-43F7-89B1-4FC7B0D4655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Decorate your office – intelligently</a:t>
            </a:r>
            <a:br>
              <a:rPr lang="en-US" b="1" dirty="0" smtClean="0"/>
            </a:br>
            <a:endParaRPr lang="en-US" dirty="0"/>
          </a:p>
        </p:txBody>
      </p:sp>
      <p:sp>
        <p:nvSpPr>
          <p:cNvPr id="3" name="Content Placeholder 2"/>
          <p:cNvSpPr>
            <a:spLocks noGrp="1"/>
          </p:cNvSpPr>
          <p:nvPr>
            <p:ph idx="1"/>
          </p:nvPr>
        </p:nvSpPr>
        <p:spPr/>
        <p:txBody>
          <a:bodyPr>
            <a:normAutofit fontScale="62500" lnSpcReduction="20000"/>
          </a:bodyPr>
          <a:lstStyle/>
          <a:p>
            <a:pPr fontAlgn="base">
              <a:buNone/>
            </a:pPr>
            <a:r>
              <a:rPr lang="en-US" dirty="0" smtClean="0"/>
              <a:t>Designers need inspiration and white walls will not give you much inspiration. However, instead of building a generic “creative” office which looks good but serves no purpose, why not decorate with practical </a:t>
            </a:r>
            <a:r>
              <a:rPr lang="en-US" dirty="0" err="1" smtClean="0"/>
              <a:t>items?For</a:t>
            </a:r>
            <a:r>
              <a:rPr lang="en-US" dirty="0" smtClean="0"/>
              <a:t> example, you could:</a:t>
            </a:r>
          </a:p>
          <a:p>
            <a:pPr fontAlgn="base">
              <a:buNone/>
            </a:pPr>
            <a:endParaRPr lang="en-US" dirty="0" smtClean="0"/>
          </a:p>
          <a:p>
            <a:pPr fontAlgn="base">
              <a:buNone/>
            </a:pPr>
            <a:r>
              <a:rPr lang="en-US" dirty="0" smtClean="0"/>
              <a:t>Print out your font library and hang it on a wall.</a:t>
            </a:r>
          </a:p>
          <a:p>
            <a:pPr fontAlgn="base">
              <a:buNone/>
            </a:pPr>
            <a:endParaRPr lang="en-US" dirty="0" smtClean="0"/>
          </a:p>
          <a:p>
            <a:pPr fontAlgn="base">
              <a:buNone/>
            </a:pPr>
            <a:r>
              <a:rPr lang="en-US" dirty="0" smtClean="0"/>
              <a:t>Create 20 color combinations you like and paint them on your ceiling.</a:t>
            </a:r>
          </a:p>
          <a:p>
            <a:pPr fontAlgn="base">
              <a:buNone/>
            </a:pPr>
            <a:endParaRPr lang="en-US" dirty="0" smtClean="0"/>
          </a:p>
          <a:p>
            <a:pPr fontAlgn="base">
              <a:buNone/>
            </a:pPr>
            <a:r>
              <a:rPr lang="en-US" dirty="0" smtClean="0"/>
              <a:t>Print out and frame common website or brochure layouts.</a:t>
            </a:r>
          </a:p>
          <a:p>
            <a:pPr fontAlgn="base">
              <a:buNone/>
            </a:pPr>
            <a:r>
              <a:rPr lang="en-US" dirty="0" smtClean="0"/>
              <a:t>Buy a flipchart and use it to sketch ideas while standing.</a:t>
            </a:r>
          </a:p>
          <a:p>
            <a:pPr fontAlgn="base">
              <a:buNone/>
            </a:pPr>
            <a:endParaRPr lang="en-US" dirty="0" smtClean="0"/>
          </a:p>
          <a:p>
            <a:pPr fontAlgn="base">
              <a:buNone/>
            </a:pPr>
            <a:r>
              <a:rPr lang="en-US" dirty="0" smtClean="0"/>
              <a:t>This will create a stimulating environment which will get your juices flowing while providing you with references to typefaces, colors and other important elements.</a:t>
            </a:r>
          </a:p>
          <a:p>
            <a:pPr>
              <a:buNone/>
            </a:pPr>
            <a:endParaRPr lang="en-US" dirty="0"/>
          </a:p>
        </p:txBody>
      </p:sp>
      <p:sp>
        <p:nvSpPr>
          <p:cNvPr id="4" name="Date Placeholder 3"/>
          <p:cNvSpPr>
            <a:spLocks noGrp="1"/>
          </p:cNvSpPr>
          <p:nvPr>
            <p:ph type="dt" sz="half" idx="10"/>
          </p:nvPr>
        </p:nvSpPr>
        <p:spPr/>
        <p:txBody>
          <a:bodyPr/>
          <a:lstStyle/>
          <a:p>
            <a:fld id="{A8066060-EFB4-44B0-83E7-946E0F16432F}" type="datetime1">
              <a:rPr lang="en-US" smtClean="0"/>
              <a:pPr/>
              <a:t>10/14/2016</a:t>
            </a:fld>
            <a:endParaRPr lang="en-US"/>
          </a:p>
        </p:txBody>
      </p:sp>
      <p:sp>
        <p:nvSpPr>
          <p:cNvPr id="5" name="Slide Number Placeholder 4"/>
          <p:cNvSpPr>
            <a:spLocks noGrp="1"/>
          </p:cNvSpPr>
          <p:nvPr>
            <p:ph type="sldNum" sz="quarter" idx="12"/>
          </p:nvPr>
        </p:nvSpPr>
        <p:spPr/>
        <p:txBody>
          <a:bodyPr/>
          <a:lstStyle/>
          <a:p>
            <a:fld id="{6243C59D-B91B-43F7-89B1-4FC7B0D4655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pic>
        <p:nvPicPr>
          <p:cNvPr id="6" name="Content Placeholder 5" descr="09_decorate_your_office_intelligently.jpg"/>
          <p:cNvPicPr>
            <a:picLocks noGrp="1" noChangeAspect="1"/>
          </p:cNvPicPr>
          <p:nvPr>
            <p:ph idx="1"/>
          </p:nvPr>
        </p:nvPicPr>
        <p:blipFill>
          <a:blip r:embed="rId2" cstate="print"/>
          <a:stretch>
            <a:fillRect/>
          </a:stretch>
        </p:blipFill>
        <p:spPr>
          <a:xfrm>
            <a:off x="1285216" y="1882775"/>
            <a:ext cx="6573567" cy="4572000"/>
          </a:xfrm>
        </p:spPr>
      </p:pic>
      <p:sp>
        <p:nvSpPr>
          <p:cNvPr id="4" name="Date Placeholder 3"/>
          <p:cNvSpPr>
            <a:spLocks noGrp="1"/>
          </p:cNvSpPr>
          <p:nvPr>
            <p:ph type="dt" sz="half" idx="10"/>
          </p:nvPr>
        </p:nvSpPr>
        <p:spPr/>
        <p:txBody>
          <a:bodyPr/>
          <a:lstStyle/>
          <a:p>
            <a:fld id="{A8066060-EFB4-44B0-83E7-946E0F16432F}" type="datetime1">
              <a:rPr lang="en-US" smtClean="0"/>
              <a:pPr/>
              <a:t>10/14/2016</a:t>
            </a:fld>
            <a:endParaRPr lang="en-US"/>
          </a:p>
        </p:txBody>
      </p:sp>
      <p:sp>
        <p:nvSpPr>
          <p:cNvPr id="5" name="Slide Number Placeholder 4"/>
          <p:cNvSpPr>
            <a:spLocks noGrp="1"/>
          </p:cNvSpPr>
          <p:nvPr>
            <p:ph type="sldNum" sz="quarter" idx="12"/>
          </p:nvPr>
        </p:nvSpPr>
        <p:spPr/>
        <p:txBody>
          <a:bodyPr/>
          <a:lstStyle/>
          <a:p>
            <a:fld id="{6243C59D-B91B-43F7-89B1-4FC7B0D4655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Research more-</a:t>
            </a:r>
            <a:br>
              <a:rPr lang="en-US" b="1" dirty="0" smtClean="0"/>
            </a:br>
            <a:r>
              <a:rPr lang="en-US" b="1" dirty="0" smtClean="0"/>
              <a:t> Google Search</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When you don’t know a lot about the subject of your design, you are missing out on many ideas and opportunities.</a:t>
            </a:r>
          </a:p>
          <a:p>
            <a:pPr fontAlgn="base">
              <a:buNone/>
            </a:pPr>
            <a:r>
              <a:rPr lang="en-US" dirty="0" smtClean="0"/>
              <a:t>Here are suggestions on what to search when exploring your design subject:</a:t>
            </a:r>
          </a:p>
          <a:p>
            <a:pPr fontAlgn="base">
              <a:buNone/>
            </a:pPr>
            <a:r>
              <a:rPr lang="en-US" b="1" dirty="0" smtClean="0"/>
              <a:t>History &amp; place of origin</a:t>
            </a:r>
            <a:r>
              <a:rPr lang="en-US" dirty="0" smtClean="0"/>
              <a:t> – for example, if you’re designing a logo for a “Cocoa place,” search for “Cocoa history” or “Cocoa stories” and see if you can find something interesting</a:t>
            </a:r>
          </a:p>
          <a:p>
            <a:pPr fontAlgn="base">
              <a:buNone/>
            </a:pPr>
            <a:r>
              <a:rPr lang="en-US" b="1" dirty="0" smtClean="0"/>
              <a:t>Industry advertising</a:t>
            </a:r>
            <a:r>
              <a:rPr lang="en-US" dirty="0" smtClean="0"/>
              <a:t> – go to Google images, then search for “X ad,” X being your subject matter. You will see examples of your client’s industry advertising, which will give you some great insights into their design language</a:t>
            </a:r>
          </a:p>
          <a:p>
            <a:pPr fontAlgn="base">
              <a:buNone/>
            </a:pPr>
            <a:r>
              <a:rPr lang="en-US" b="1" dirty="0" smtClean="0"/>
              <a:t>Localities </a:t>
            </a:r>
            <a:r>
              <a:rPr lang="en-US" dirty="0" smtClean="0"/>
              <a:t>- </a:t>
            </a:r>
            <a:r>
              <a:rPr lang="en-US" b="1" dirty="0" smtClean="0"/>
              <a:t> </a:t>
            </a:r>
            <a:r>
              <a:rPr lang="en-US" dirty="0" smtClean="0"/>
              <a:t>if your client’s product is localized or made for specific geographic market, explore that location</a:t>
            </a:r>
          </a:p>
          <a:p>
            <a:pPr fontAlgn="base">
              <a:buNone/>
            </a:pPr>
            <a:r>
              <a:rPr lang="en-US" b="1" dirty="0" smtClean="0"/>
              <a:t>Facts and figures </a:t>
            </a:r>
            <a:r>
              <a:rPr lang="en-US" dirty="0" smtClean="0"/>
              <a:t>– type into Google what you’re interested in, followed by the word “facts.” You will narrow down your results to easily digestible blog posts and articles, perfect for quick introductions to less familiar subjects</a:t>
            </a:r>
          </a:p>
          <a:p>
            <a:pPr>
              <a:buNone/>
            </a:pPr>
            <a:endParaRPr lang="en-US" dirty="0"/>
          </a:p>
        </p:txBody>
      </p:sp>
      <p:sp>
        <p:nvSpPr>
          <p:cNvPr id="4" name="Date Placeholder 3"/>
          <p:cNvSpPr>
            <a:spLocks noGrp="1"/>
          </p:cNvSpPr>
          <p:nvPr>
            <p:ph type="dt" sz="half" idx="10"/>
          </p:nvPr>
        </p:nvSpPr>
        <p:spPr/>
        <p:txBody>
          <a:bodyPr/>
          <a:lstStyle/>
          <a:p>
            <a:fld id="{A8066060-EFB4-44B0-83E7-946E0F16432F}" type="datetime1">
              <a:rPr lang="en-US" smtClean="0"/>
              <a:pPr/>
              <a:t>10/14/2016</a:t>
            </a:fld>
            <a:endParaRPr lang="en-US"/>
          </a:p>
        </p:txBody>
      </p:sp>
      <p:sp>
        <p:nvSpPr>
          <p:cNvPr id="5" name="Slide Number Placeholder 4"/>
          <p:cNvSpPr>
            <a:spLocks noGrp="1"/>
          </p:cNvSpPr>
          <p:nvPr>
            <p:ph type="sldNum" sz="quarter" idx="12"/>
          </p:nvPr>
        </p:nvSpPr>
        <p:spPr/>
        <p:txBody>
          <a:bodyPr/>
          <a:lstStyle/>
          <a:p>
            <a:fld id="{6243C59D-B91B-43F7-89B1-4FC7B0D4655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 to draw</a:t>
            </a:r>
            <a:br>
              <a:rPr lang="en-US" b="1" dirty="0" smtClean="0"/>
            </a:br>
            <a:endParaRPr lang="en-US" dirty="0"/>
          </a:p>
        </p:txBody>
      </p:sp>
      <p:sp>
        <p:nvSpPr>
          <p:cNvPr id="3" name="Content Placeholder 2"/>
          <p:cNvSpPr>
            <a:spLocks noGrp="1"/>
          </p:cNvSpPr>
          <p:nvPr>
            <p:ph idx="1"/>
          </p:nvPr>
        </p:nvSpPr>
        <p:spPr/>
        <p:txBody>
          <a:bodyPr/>
          <a:lstStyle/>
          <a:p>
            <a:r>
              <a:rPr lang="en-US" dirty="0" smtClean="0"/>
              <a:t>Knowing how to draw will make you twice as good and valuable because there are certain design problems that are best solved with this basic artistic skill.</a:t>
            </a:r>
            <a:endParaRPr lang="en-US" dirty="0"/>
          </a:p>
        </p:txBody>
      </p:sp>
      <p:sp>
        <p:nvSpPr>
          <p:cNvPr id="4" name="Date Placeholder 3"/>
          <p:cNvSpPr>
            <a:spLocks noGrp="1"/>
          </p:cNvSpPr>
          <p:nvPr>
            <p:ph type="dt" sz="half" idx="10"/>
          </p:nvPr>
        </p:nvSpPr>
        <p:spPr/>
        <p:txBody>
          <a:bodyPr/>
          <a:lstStyle/>
          <a:p>
            <a:fld id="{A8066060-EFB4-44B0-83E7-946E0F16432F}" type="datetime1">
              <a:rPr lang="en-US" smtClean="0"/>
              <a:pPr/>
              <a:t>10/14/2016</a:t>
            </a:fld>
            <a:endParaRPr lang="en-US"/>
          </a:p>
        </p:txBody>
      </p:sp>
      <p:sp>
        <p:nvSpPr>
          <p:cNvPr id="5" name="Slide Number Placeholder 4"/>
          <p:cNvSpPr>
            <a:spLocks noGrp="1"/>
          </p:cNvSpPr>
          <p:nvPr>
            <p:ph type="sldNum" sz="quarter" idx="12"/>
          </p:nvPr>
        </p:nvSpPr>
        <p:spPr/>
        <p:txBody>
          <a:bodyPr/>
          <a:lstStyle/>
          <a:p>
            <a:fld id="{6243C59D-B91B-43F7-89B1-4FC7B0D4655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399032"/>
          </a:xfrm>
        </p:spPr>
        <p:txBody>
          <a:bodyPr>
            <a:noAutofit/>
          </a:bodyPr>
          <a:lstStyle/>
          <a:p>
            <a:pPr fontAlgn="base"/>
            <a:r>
              <a:rPr lang="en-US" sz="2800" b="1" dirty="0" smtClean="0"/>
              <a:t>Learn to </a:t>
            </a:r>
            <a:r>
              <a:rPr lang="en-US" sz="2800" b="1" smtClean="0"/>
              <a:t>(copy)write</a:t>
            </a:r>
            <a:br>
              <a:rPr lang="en-US" sz="2800" b="1" smtClean="0"/>
            </a:br>
            <a:r>
              <a:rPr lang="en-US" sz="2800" b="1" dirty="0" smtClean="0"/>
              <a:t/>
            </a:r>
            <a:br>
              <a:rPr lang="en-US" sz="2800" b="1" dirty="0" smtClean="0"/>
            </a:br>
            <a:r>
              <a:rPr lang="en-US" sz="2800" dirty="0" smtClean="0"/>
              <a:t>Designers often overlook the importance of writing skills in their work, yet messages and communication are the reason graphic design exists in the first place.</a:t>
            </a:r>
            <a:br>
              <a:rPr lang="en-US" sz="2800" dirty="0" smtClean="0"/>
            </a:br>
            <a:endParaRPr lang="en-US" sz="2800"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A8066060-EFB4-44B0-83E7-946E0F16432F}" type="datetime1">
              <a:rPr lang="en-US" smtClean="0"/>
              <a:pPr/>
              <a:t>10/14/2016</a:t>
            </a:fld>
            <a:endParaRPr lang="en-US"/>
          </a:p>
        </p:txBody>
      </p:sp>
      <p:sp>
        <p:nvSpPr>
          <p:cNvPr id="5" name="Slide Number Placeholder 4"/>
          <p:cNvSpPr>
            <a:spLocks noGrp="1"/>
          </p:cNvSpPr>
          <p:nvPr>
            <p:ph type="sldNum" sz="quarter" idx="12"/>
          </p:nvPr>
        </p:nvSpPr>
        <p:spPr/>
        <p:txBody>
          <a:bodyPr/>
          <a:lstStyle/>
          <a:p>
            <a:fld id="{6243C59D-B91B-43F7-89B1-4FC7B0D4655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VISITING CARD DESIGN</a:t>
            </a:r>
            <a:endParaRPr lang="en-US" dirty="0"/>
          </a:p>
        </p:txBody>
      </p:sp>
      <p:pic>
        <p:nvPicPr>
          <p:cNvPr id="4" name="Picture 3" descr="b-card.jpg"/>
          <p:cNvPicPr>
            <a:picLocks noChangeAspect="1"/>
          </p:cNvPicPr>
          <p:nvPr/>
        </p:nvPicPr>
        <p:blipFill>
          <a:blip r:embed="rId2" cstate="print"/>
          <a:stretch>
            <a:fillRect/>
          </a:stretch>
        </p:blipFill>
        <p:spPr>
          <a:xfrm>
            <a:off x="381000" y="1905000"/>
            <a:ext cx="4752975" cy="2971431"/>
          </a:xfrm>
          <a:prstGeom prst="rect">
            <a:avLst/>
          </a:prstGeom>
        </p:spPr>
      </p:pic>
      <p:pic>
        <p:nvPicPr>
          <p:cNvPr id="5" name="Picture 4" descr="96826-Royalty-Free-RF-Clipart-Illustration-Of-A-Digital-Collage-Of-Floral-And-Ornate-Themed-Business-Card-Designs-With-Sample-Text.jpg"/>
          <p:cNvPicPr>
            <a:picLocks noChangeAspect="1"/>
          </p:cNvPicPr>
          <p:nvPr/>
        </p:nvPicPr>
        <p:blipFill>
          <a:blip r:embed="rId3" cstate="print"/>
          <a:stretch>
            <a:fillRect/>
          </a:stretch>
        </p:blipFill>
        <p:spPr>
          <a:xfrm>
            <a:off x="5295900" y="1676400"/>
            <a:ext cx="3848100" cy="4036469"/>
          </a:xfrm>
          <a:prstGeom prst="rect">
            <a:avLst/>
          </a:prstGeom>
        </p:spPr>
      </p:pic>
      <p:sp>
        <p:nvSpPr>
          <p:cNvPr id="6" name="Date Placeholder 5"/>
          <p:cNvSpPr>
            <a:spLocks noGrp="1"/>
          </p:cNvSpPr>
          <p:nvPr>
            <p:ph type="dt" sz="half" idx="10"/>
          </p:nvPr>
        </p:nvSpPr>
        <p:spPr/>
        <p:txBody>
          <a:bodyPr/>
          <a:lstStyle/>
          <a:p>
            <a:fld id="{B49779BF-AD85-4002-8521-C20D9D496143}" type="datetime1">
              <a:rPr lang="en-US" smtClean="0"/>
              <a:pPr/>
              <a:t>10/14/2016</a:t>
            </a:fld>
            <a:endParaRPr lang="en-US"/>
          </a:p>
        </p:txBody>
      </p:sp>
      <p:sp>
        <p:nvSpPr>
          <p:cNvPr id="7" name="Slide Number Placeholder 6"/>
          <p:cNvSpPr>
            <a:spLocks noGrp="1"/>
          </p:cNvSpPr>
          <p:nvPr>
            <p:ph type="sldNum" sz="quarter" idx="12"/>
          </p:nvPr>
        </p:nvSpPr>
        <p:spPr/>
        <p:txBody>
          <a:bodyPr/>
          <a:lstStyle/>
          <a:p>
            <a:fld id="{6243C59D-B91B-43F7-89B1-4FC7B0D4655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399032"/>
          </a:xfrm>
        </p:spPr>
        <p:txBody>
          <a:bodyPr/>
          <a:lstStyle/>
          <a:p>
            <a:r>
              <a:rPr lang="en-US" dirty="0" smtClean="0"/>
              <a:t>NEWSPAPER LAYOUT</a:t>
            </a:r>
            <a:endParaRPr lang="en-US" dirty="0"/>
          </a:p>
        </p:txBody>
      </p:sp>
      <p:pic>
        <p:nvPicPr>
          <p:cNvPr id="4" name="Picture 3" descr="WSJ_-_Front_Page_Sept._15_2008.jpg"/>
          <p:cNvPicPr>
            <a:picLocks noChangeAspect="1"/>
          </p:cNvPicPr>
          <p:nvPr/>
        </p:nvPicPr>
        <p:blipFill>
          <a:blip r:embed="rId2" cstate="print"/>
          <a:stretch>
            <a:fillRect/>
          </a:stretch>
        </p:blipFill>
        <p:spPr>
          <a:xfrm>
            <a:off x="0" y="1600200"/>
            <a:ext cx="5029200" cy="4840605"/>
          </a:xfrm>
          <a:prstGeom prst="rect">
            <a:avLst/>
          </a:prstGeom>
        </p:spPr>
      </p:pic>
      <p:pic>
        <p:nvPicPr>
          <p:cNvPr id="5" name="Picture 4" descr="title.jpg"/>
          <p:cNvPicPr>
            <a:picLocks noChangeAspect="1"/>
          </p:cNvPicPr>
          <p:nvPr/>
        </p:nvPicPr>
        <p:blipFill>
          <a:blip r:embed="rId3" cstate="print"/>
          <a:stretch>
            <a:fillRect/>
          </a:stretch>
        </p:blipFill>
        <p:spPr>
          <a:xfrm>
            <a:off x="5943600" y="1232626"/>
            <a:ext cx="3200400" cy="5625373"/>
          </a:xfrm>
          <a:prstGeom prst="rect">
            <a:avLst/>
          </a:prstGeom>
        </p:spPr>
      </p:pic>
      <p:sp>
        <p:nvSpPr>
          <p:cNvPr id="6" name="Date Placeholder 5"/>
          <p:cNvSpPr>
            <a:spLocks noGrp="1"/>
          </p:cNvSpPr>
          <p:nvPr>
            <p:ph type="dt" sz="half" idx="10"/>
          </p:nvPr>
        </p:nvSpPr>
        <p:spPr/>
        <p:txBody>
          <a:bodyPr/>
          <a:lstStyle/>
          <a:p>
            <a:fld id="{3BB80851-728D-4533-BDEF-3108F88F7A7D}" type="datetime1">
              <a:rPr lang="en-US" smtClean="0"/>
              <a:pPr/>
              <a:t>10/14/2016</a:t>
            </a:fld>
            <a:endParaRPr lang="en-US"/>
          </a:p>
        </p:txBody>
      </p:sp>
      <p:sp>
        <p:nvSpPr>
          <p:cNvPr id="7" name="Slide Number Placeholder 6"/>
          <p:cNvSpPr>
            <a:spLocks noGrp="1"/>
          </p:cNvSpPr>
          <p:nvPr>
            <p:ph type="sldNum" sz="quarter" idx="12"/>
          </p:nvPr>
        </p:nvSpPr>
        <p:spPr/>
        <p:txBody>
          <a:bodyPr/>
          <a:lstStyle/>
          <a:p>
            <a:fld id="{6243C59D-B91B-43F7-89B1-4FC7B0D4655B}"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8229600" cy="1399032"/>
          </a:xfrm>
        </p:spPr>
        <p:txBody>
          <a:bodyPr/>
          <a:lstStyle/>
          <a:p>
            <a:r>
              <a:rPr lang="en-US" smtClean="0"/>
              <a:t>MAGAZINE COVER DESIGN</a:t>
            </a:r>
            <a:endParaRPr lang="en-US" dirty="0"/>
          </a:p>
        </p:txBody>
      </p:sp>
      <p:pic>
        <p:nvPicPr>
          <p:cNvPr id="4" name="Picture 3" descr="images.jpg"/>
          <p:cNvPicPr>
            <a:picLocks noChangeAspect="1"/>
          </p:cNvPicPr>
          <p:nvPr/>
        </p:nvPicPr>
        <p:blipFill>
          <a:blip r:embed="rId2" cstate="print"/>
          <a:stretch>
            <a:fillRect/>
          </a:stretch>
        </p:blipFill>
        <p:spPr>
          <a:xfrm>
            <a:off x="2" y="1"/>
            <a:ext cx="1236232" cy="1600199"/>
          </a:xfrm>
          <a:prstGeom prst="rect">
            <a:avLst/>
          </a:prstGeom>
        </p:spPr>
      </p:pic>
      <p:pic>
        <p:nvPicPr>
          <p:cNvPr id="5" name="Picture 4" descr="Creative_Magazine_Cover_by_abaq.jpg"/>
          <p:cNvPicPr>
            <a:picLocks noChangeAspect="1"/>
          </p:cNvPicPr>
          <p:nvPr/>
        </p:nvPicPr>
        <p:blipFill>
          <a:blip r:embed="rId3" cstate="print"/>
          <a:stretch>
            <a:fillRect/>
          </a:stretch>
        </p:blipFill>
        <p:spPr>
          <a:xfrm>
            <a:off x="5434592" y="1531783"/>
            <a:ext cx="3709408" cy="5326217"/>
          </a:xfrm>
          <a:prstGeom prst="rect">
            <a:avLst/>
          </a:prstGeom>
        </p:spPr>
      </p:pic>
      <p:pic>
        <p:nvPicPr>
          <p:cNvPr id="6" name="Picture 5" descr="DSC_2432.jpg"/>
          <p:cNvPicPr>
            <a:picLocks noChangeAspect="1"/>
          </p:cNvPicPr>
          <p:nvPr/>
        </p:nvPicPr>
        <p:blipFill>
          <a:blip r:embed="rId4" cstate="print"/>
          <a:stretch>
            <a:fillRect/>
          </a:stretch>
        </p:blipFill>
        <p:spPr>
          <a:xfrm>
            <a:off x="1295400" y="1447800"/>
            <a:ext cx="4114800" cy="5266329"/>
          </a:xfrm>
          <a:prstGeom prst="rect">
            <a:avLst/>
          </a:prstGeom>
        </p:spPr>
      </p:pic>
      <p:sp>
        <p:nvSpPr>
          <p:cNvPr id="7" name="Date Placeholder 6"/>
          <p:cNvSpPr>
            <a:spLocks noGrp="1"/>
          </p:cNvSpPr>
          <p:nvPr>
            <p:ph type="dt" sz="half" idx="10"/>
          </p:nvPr>
        </p:nvSpPr>
        <p:spPr/>
        <p:txBody>
          <a:bodyPr/>
          <a:lstStyle/>
          <a:p>
            <a:fld id="{F10B4D83-8088-4ABB-8E0E-860514688C59}" type="datetime1">
              <a:rPr lang="en-US" smtClean="0"/>
              <a:pPr/>
              <a:t>10/14/2016</a:t>
            </a:fld>
            <a:endParaRPr lang="en-US"/>
          </a:p>
        </p:txBody>
      </p:sp>
      <p:sp>
        <p:nvSpPr>
          <p:cNvPr id="8" name="Slide Number Placeholder 7"/>
          <p:cNvSpPr>
            <a:spLocks noGrp="1"/>
          </p:cNvSpPr>
          <p:nvPr>
            <p:ph type="sldNum" sz="quarter" idx="12"/>
          </p:nvPr>
        </p:nvSpPr>
        <p:spPr/>
        <p:txBody>
          <a:bodyPr/>
          <a:lstStyle/>
          <a:p>
            <a:fld id="{6243C59D-B91B-43F7-89B1-4FC7B0D4655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9144000" cy="1399032"/>
          </a:xfrm>
        </p:spPr>
        <p:txBody>
          <a:bodyPr>
            <a:normAutofit fontScale="90000"/>
          </a:bodyPr>
          <a:lstStyle/>
          <a:p>
            <a:pPr algn="ctr"/>
            <a:r>
              <a:rPr lang="en-US" sz="4400" dirty="0" smtClean="0"/>
              <a:t>Primary, Secondary and Tertiary Colors</a:t>
            </a:r>
            <a:br>
              <a:rPr lang="en-US" sz="4400" dirty="0" smtClean="0"/>
            </a:br>
            <a:endParaRPr lang="en-US" dirty="0"/>
          </a:p>
        </p:txBody>
      </p:sp>
      <p:pic>
        <p:nvPicPr>
          <p:cNvPr id="5" name="Content Placeholder 4" descr="images.jpg"/>
          <p:cNvPicPr>
            <a:picLocks noGrp="1" noChangeAspect="1"/>
          </p:cNvPicPr>
          <p:nvPr>
            <p:ph idx="1"/>
          </p:nvPr>
        </p:nvPicPr>
        <p:blipFill>
          <a:blip r:embed="rId2" cstate="print"/>
          <a:stretch>
            <a:fillRect/>
          </a:stretch>
        </p:blipFill>
        <p:spPr>
          <a:xfrm>
            <a:off x="838200" y="2057400"/>
            <a:ext cx="2895600" cy="2672862"/>
          </a:xfrm>
        </p:spPr>
      </p:pic>
      <p:sp>
        <p:nvSpPr>
          <p:cNvPr id="4" name="Rectangle 3"/>
          <p:cNvSpPr/>
          <p:nvPr/>
        </p:nvSpPr>
        <p:spPr>
          <a:xfrm>
            <a:off x="4038600" y="1447800"/>
            <a:ext cx="4876800" cy="4524315"/>
          </a:xfrm>
          <a:prstGeom prst="rect">
            <a:avLst/>
          </a:prstGeom>
        </p:spPr>
        <p:txBody>
          <a:bodyPr wrap="square">
            <a:spAutoFit/>
          </a:bodyPr>
          <a:lstStyle/>
          <a:p>
            <a:r>
              <a:rPr lang="en-US" sz="2400" dirty="0" smtClean="0"/>
              <a:t>In the RYB (or subtractive) color model, the </a:t>
            </a:r>
            <a:r>
              <a:rPr lang="en-US" sz="2400" b="1" dirty="0" smtClean="0"/>
              <a:t>primary colors</a:t>
            </a:r>
            <a:r>
              <a:rPr lang="en-US" sz="2400" dirty="0" smtClean="0"/>
              <a:t> are red, yellow and blue.</a:t>
            </a:r>
          </a:p>
          <a:p>
            <a:endParaRPr lang="en-US" sz="2400" dirty="0" smtClean="0"/>
          </a:p>
          <a:p>
            <a:r>
              <a:rPr lang="en-US" sz="2400" dirty="0" smtClean="0"/>
              <a:t>The three </a:t>
            </a:r>
            <a:r>
              <a:rPr lang="en-US" sz="2400" b="1" dirty="0" smtClean="0"/>
              <a:t>secondary colors</a:t>
            </a:r>
            <a:r>
              <a:rPr lang="en-US" sz="2400" dirty="0" smtClean="0"/>
              <a:t> (green, orange and purple) are created by mixing two primary colors.</a:t>
            </a:r>
          </a:p>
          <a:p>
            <a:endParaRPr lang="en-US" sz="2400" dirty="0" smtClean="0"/>
          </a:p>
          <a:p>
            <a:r>
              <a:rPr lang="en-US" sz="2400" dirty="0" smtClean="0"/>
              <a:t>Another six </a:t>
            </a:r>
            <a:r>
              <a:rPr lang="en-US" sz="2400" b="1" dirty="0" smtClean="0"/>
              <a:t>tertiary colors</a:t>
            </a:r>
            <a:r>
              <a:rPr lang="en-US" sz="2400" dirty="0" smtClean="0"/>
              <a:t> are created by mixing primary and secondary colors.</a:t>
            </a:r>
            <a:endParaRPr lang="en-US" sz="2400" dirty="0"/>
          </a:p>
        </p:txBody>
      </p:sp>
      <p:sp>
        <p:nvSpPr>
          <p:cNvPr id="6" name="Date Placeholder 5"/>
          <p:cNvSpPr>
            <a:spLocks noGrp="1"/>
          </p:cNvSpPr>
          <p:nvPr>
            <p:ph type="dt" sz="half" idx="10"/>
          </p:nvPr>
        </p:nvSpPr>
        <p:spPr/>
        <p:txBody>
          <a:bodyPr/>
          <a:lstStyle/>
          <a:p>
            <a:fld id="{7760979E-2F60-4067-B2AF-E6ADF2ED7F3F}" type="datetime1">
              <a:rPr lang="en-US" smtClean="0"/>
              <a:pPr/>
              <a:t>10/14/2016</a:t>
            </a:fld>
            <a:endParaRPr lang="en-US"/>
          </a:p>
        </p:txBody>
      </p:sp>
      <p:sp>
        <p:nvSpPr>
          <p:cNvPr id="7" name="Slide Number Placeholder 6"/>
          <p:cNvSpPr>
            <a:spLocks noGrp="1"/>
          </p:cNvSpPr>
          <p:nvPr>
            <p:ph type="sldNum" sz="quarter" idx="12"/>
          </p:nvPr>
        </p:nvSpPr>
        <p:spPr/>
        <p:txBody>
          <a:bodyPr/>
          <a:lstStyle/>
          <a:p>
            <a:fld id="{6243C59D-B91B-43F7-89B1-4FC7B0D4655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MAGAZINE LAYOUT</a:t>
            </a:r>
            <a:endParaRPr lang="en-US" sz="3600" dirty="0"/>
          </a:p>
        </p:txBody>
      </p:sp>
      <p:pic>
        <p:nvPicPr>
          <p:cNvPr id="4" name="Content Placeholder 3" descr="1667951273065710.jpg"/>
          <p:cNvPicPr>
            <a:picLocks noGrp="1" noChangeAspect="1"/>
          </p:cNvPicPr>
          <p:nvPr>
            <p:ph idx="1"/>
          </p:nvPr>
        </p:nvPicPr>
        <p:blipFill>
          <a:blip r:embed="rId2" cstate="print"/>
          <a:stretch>
            <a:fillRect/>
          </a:stretch>
        </p:blipFill>
        <p:spPr>
          <a:xfrm>
            <a:off x="1036948" y="1882775"/>
            <a:ext cx="7070103" cy="4572000"/>
          </a:xfrm>
        </p:spPr>
      </p:pic>
      <p:sp>
        <p:nvSpPr>
          <p:cNvPr id="5" name="Date Placeholder 4"/>
          <p:cNvSpPr>
            <a:spLocks noGrp="1"/>
          </p:cNvSpPr>
          <p:nvPr>
            <p:ph type="dt" sz="half" idx="10"/>
          </p:nvPr>
        </p:nvSpPr>
        <p:spPr/>
        <p:txBody>
          <a:bodyPr/>
          <a:lstStyle/>
          <a:p>
            <a:fld id="{5068EB2A-D08F-420F-B59B-E8E2971B80F0}" type="datetime1">
              <a:rPr lang="en-US" smtClean="0"/>
              <a:pPr/>
              <a:t>10/14/2016</a:t>
            </a:fld>
            <a:endParaRPr lang="en-US"/>
          </a:p>
        </p:txBody>
      </p:sp>
      <p:sp>
        <p:nvSpPr>
          <p:cNvPr id="6" name="Slide Number Placeholder 5"/>
          <p:cNvSpPr>
            <a:spLocks noGrp="1"/>
          </p:cNvSpPr>
          <p:nvPr>
            <p:ph type="sldNum" sz="quarter" idx="12"/>
          </p:nvPr>
        </p:nvSpPr>
        <p:spPr/>
        <p:txBody>
          <a:bodyPr/>
          <a:lstStyle/>
          <a:p>
            <a:fld id="{6243C59D-B91B-43F7-89B1-4FC7B0D4655B}"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MAGAZINE LAYOUT</a:t>
            </a:r>
            <a:endParaRPr lang="en-US" dirty="0"/>
          </a:p>
        </p:txBody>
      </p:sp>
      <p:pic>
        <p:nvPicPr>
          <p:cNvPr id="4" name="Content Placeholder 3" descr="snowboard_magazine_layout_by_meek_mode-d5nvf38.jpg"/>
          <p:cNvPicPr>
            <a:picLocks noGrp="1" noChangeAspect="1"/>
          </p:cNvPicPr>
          <p:nvPr>
            <p:ph idx="1"/>
          </p:nvPr>
        </p:nvPicPr>
        <p:blipFill>
          <a:blip r:embed="rId2" cstate="print"/>
          <a:stretch>
            <a:fillRect/>
          </a:stretch>
        </p:blipFill>
        <p:spPr>
          <a:xfrm>
            <a:off x="1039091" y="1882775"/>
            <a:ext cx="7065818" cy="4572000"/>
          </a:xfrm>
        </p:spPr>
      </p:pic>
      <p:sp>
        <p:nvSpPr>
          <p:cNvPr id="5" name="Date Placeholder 4"/>
          <p:cNvSpPr>
            <a:spLocks noGrp="1"/>
          </p:cNvSpPr>
          <p:nvPr>
            <p:ph type="dt" sz="half" idx="10"/>
          </p:nvPr>
        </p:nvSpPr>
        <p:spPr/>
        <p:txBody>
          <a:bodyPr/>
          <a:lstStyle/>
          <a:p>
            <a:fld id="{751BADD5-8ACA-4A5D-9D53-3C36AC69DC62}" type="datetime1">
              <a:rPr lang="en-US" smtClean="0"/>
              <a:pPr/>
              <a:t>10/14/2016</a:t>
            </a:fld>
            <a:endParaRPr lang="en-US"/>
          </a:p>
        </p:txBody>
      </p:sp>
      <p:sp>
        <p:nvSpPr>
          <p:cNvPr id="6" name="Slide Number Placeholder 5"/>
          <p:cNvSpPr>
            <a:spLocks noGrp="1"/>
          </p:cNvSpPr>
          <p:nvPr>
            <p:ph type="sldNum" sz="quarter" idx="12"/>
          </p:nvPr>
        </p:nvSpPr>
        <p:spPr/>
        <p:txBody>
          <a:bodyPr/>
          <a:lstStyle/>
          <a:p>
            <a:fld id="{6243C59D-B91B-43F7-89B1-4FC7B0D4655B}"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MAGAZINE LAYOUT</a:t>
            </a:r>
            <a:endParaRPr lang="en-US" dirty="0"/>
          </a:p>
        </p:txBody>
      </p:sp>
      <p:pic>
        <p:nvPicPr>
          <p:cNvPr id="6" name="Content Placeholder 5" descr="goactive_magazine_layout_6.jpg"/>
          <p:cNvPicPr>
            <a:picLocks noGrp="1" noChangeAspect="1"/>
          </p:cNvPicPr>
          <p:nvPr>
            <p:ph idx="1"/>
          </p:nvPr>
        </p:nvPicPr>
        <p:blipFill>
          <a:blip r:embed="rId2" cstate="print"/>
          <a:stretch>
            <a:fillRect/>
          </a:stretch>
        </p:blipFill>
        <p:spPr>
          <a:xfrm>
            <a:off x="1131216" y="1882775"/>
            <a:ext cx="6881567" cy="4572000"/>
          </a:xfrm>
        </p:spPr>
      </p:pic>
      <p:sp>
        <p:nvSpPr>
          <p:cNvPr id="4" name="Date Placeholder 3"/>
          <p:cNvSpPr>
            <a:spLocks noGrp="1"/>
          </p:cNvSpPr>
          <p:nvPr>
            <p:ph type="dt" sz="half" idx="10"/>
          </p:nvPr>
        </p:nvSpPr>
        <p:spPr/>
        <p:txBody>
          <a:bodyPr/>
          <a:lstStyle/>
          <a:p>
            <a:fld id="{A8066060-EFB4-44B0-83E7-946E0F16432F}" type="datetime1">
              <a:rPr lang="en-US" smtClean="0"/>
              <a:pPr/>
              <a:t>10/14/2016</a:t>
            </a:fld>
            <a:endParaRPr lang="en-US"/>
          </a:p>
        </p:txBody>
      </p:sp>
      <p:sp>
        <p:nvSpPr>
          <p:cNvPr id="5" name="Slide Number Placeholder 4"/>
          <p:cNvSpPr>
            <a:spLocks noGrp="1"/>
          </p:cNvSpPr>
          <p:nvPr>
            <p:ph type="sldNum" sz="quarter" idx="12"/>
          </p:nvPr>
        </p:nvSpPr>
        <p:spPr/>
        <p:txBody>
          <a:bodyPr/>
          <a:lstStyle/>
          <a:p>
            <a:fld id="{6243C59D-B91B-43F7-89B1-4FC7B0D4655B}"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ADVERTISEMENT DESIGN</a:t>
            </a:r>
            <a:endParaRPr lang="en-US" dirty="0"/>
          </a:p>
        </p:txBody>
      </p:sp>
      <p:pic>
        <p:nvPicPr>
          <p:cNvPr id="4" name="Picture 3" descr="mctv-advertising-flier-final1.jpg"/>
          <p:cNvPicPr>
            <a:picLocks noChangeAspect="1"/>
          </p:cNvPicPr>
          <p:nvPr/>
        </p:nvPicPr>
        <p:blipFill>
          <a:blip r:embed="rId2" cstate="print"/>
          <a:stretch>
            <a:fillRect/>
          </a:stretch>
        </p:blipFill>
        <p:spPr>
          <a:xfrm>
            <a:off x="0" y="1447800"/>
            <a:ext cx="3775364" cy="4885765"/>
          </a:xfrm>
          <a:prstGeom prst="rect">
            <a:avLst/>
          </a:prstGeom>
        </p:spPr>
      </p:pic>
      <p:pic>
        <p:nvPicPr>
          <p:cNvPr id="5" name="Picture 4" descr="ListeningtoEmployersDRIP - 7-13-2010.jpg"/>
          <p:cNvPicPr>
            <a:picLocks noChangeAspect="1"/>
          </p:cNvPicPr>
          <p:nvPr/>
        </p:nvPicPr>
        <p:blipFill>
          <a:blip r:embed="rId3" cstate="print"/>
          <a:stretch>
            <a:fillRect/>
          </a:stretch>
        </p:blipFill>
        <p:spPr>
          <a:xfrm>
            <a:off x="3962400" y="2286000"/>
            <a:ext cx="4953000" cy="3866436"/>
          </a:xfrm>
          <a:prstGeom prst="rect">
            <a:avLst/>
          </a:prstGeom>
        </p:spPr>
      </p:pic>
      <p:sp>
        <p:nvSpPr>
          <p:cNvPr id="6" name="Date Placeholder 5"/>
          <p:cNvSpPr>
            <a:spLocks noGrp="1"/>
          </p:cNvSpPr>
          <p:nvPr>
            <p:ph type="dt" sz="half" idx="10"/>
          </p:nvPr>
        </p:nvSpPr>
        <p:spPr/>
        <p:txBody>
          <a:bodyPr/>
          <a:lstStyle/>
          <a:p>
            <a:fld id="{41826112-321A-4290-9024-CA017129902A}" type="datetime1">
              <a:rPr lang="en-US" smtClean="0"/>
              <a:pPr/>
              <a:t>10/14/2016</a:t>
            </a:fld>
            <a:endParaRPr lang="en-US"/>
          </a:p>
        </p:txBody>
      </p:sp>
      <p:sp>
        <p:nvSpPr>
          <p:cNvPr id="7" name="Slide Number Placeholder 6"/>
          <p:cNvSpPr>
            <a:spLocks noGrp="1"/>
          </p:cNvSpPr>
          <p:nvPr>
            <p:ph type="sldNum" sz="quarter" idx="12"/>
          </p:nvPr>
        </p:nvSpPr>
        <p:spPr/>
        <p:txBody>
          <a:bodyPr/>
          <a:lstStyle/>
          <a:p>
            <a:fld id="{6243C59D-B91B-43F7-89B1-4FC7B0D4655B}"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399032"/>
          </a:xfrm>
        </p:spPr>
        <p:txBody>
          <a:bodyPr/>
          <a:lstStyle/>
          <a:p>
            <a:r>
              <a:rPr lang="en-US" dirty="0" smtClean="0"/>
              <a:t>BROUCHURE DESIGN</a:t>
            </a:r>
            <a:endParaRPr lang="en-US" dirty="0"/>
          </a:p>
        </p:txBody>
      </p:sp>
      <p:pic>
        <p:nvPicPr>
          <p:cNvPr id="4" name="Picture 3" descr="brochure cover sample-12.jpg"/>
          <p:cNvPicPr>
            <a:picLocks noChangeAspect="1"/>
          </p:cNvPicPr>
          <p:nvPr/>
        </p:nvPicPr>
        <p:blipFill>
          <a:blip r:embed="rId2" cstate="print"/>
          <a:stretch>
            <a:fillRect/>
          </a:stretch>
        </p:blipFill>
        <p:spPr>
          <a:xfrm>
            <a:off x="0" y="2235200"/>
            <a:ext cx="3467100" cy="4622800"/>
          </a:xfrm>
          <a:prstGeom prst="rect">
            <a:avLst/>
          </a:prstGeom>
        </p:spPr>
      </p:pic>
      <p:pic>
        <p:nvPicPr>
          <p:cNvPr id="5" name="Picture 4" descr="brochure_design_delhi.jpg"/>
          <p:cNvPicPr>
            <a:picLocks noChangeAspect="1"/>
          </p:cNvPicPr>
          <p:nvPr/>
        </p:nvPicPr>
        <p:blipFill>
          <a:blip r:embed="rId3" cstate="print"/>
          <a:stretch>
            <a:fillRect/>
          </a:stretch>
        </p:blipFill>
        <p:spPr>
          <a:xfrm>
            <a:off x="3657600" y="3467100"/>
            <a:ext cx="5238750" cy="3390900"/>
          </a:xfrm>
          <a:prstGeom prst="rect">
            <a:avLst/>
          </a:prstGeom>
        </p:spPr>
      </p:pic>
      <p:pic>
        <p:nvPicPr>
          <p:cNvPr id="6" name="Picture 5" descr="RP-covers.jpg"/>
          <p:cNvPicPr>
            <a:picLocks noChangeAspect="1"/>
          </p:cNvPicPr>
          <p:nvPr/>
        </p:nvPicPr>
        <p:blipFill>
          <a:blip r:embed="rId4" cstate="print"/>
          <a:stretch>
            <a:fillRect/>
          </a:stretch>
        </p:blipFill>
        <p:spPr>
          <a:xfrm>
            <a:off x="6629400" y="0"/>
            <a:ext cx="2286000" cy="3306536"/>
          </a:xfrm>
          <a:prstGeom prst="rect">
            <a:avLst/>
          </a:prstGeom>
        </p:spPr>
      </p:pic>
      <p:sp>
        <p:nvSpPr>
          <p:cNvPr id="7" name="Date Placeholder 6"/>
          <p:cNvSpPr>
            <a:spLocks noGrp="1"/>
          </p:cNvSpPr>
          <p:nvPr>
            <p:ph type="dt" sz="half" idx="10"/>
          </p:nvPr>
        </p:nvSpPr>
        <p:spPr/>
        <p:txBody>
          <a:bodyPr/>
          <a:lstStyle/>
          <a:p>
            <a:fld id="{F9B0A83C-C345-48FD-9961-E6EF9AB8093B}" type="datetime1">
              <a:rPr lang="en-US" smtClean="0"/>
              <a:pPr/>
              <a:t>10/14/2016</a:t>
            </a:fld>
            <a:endParaRPr lang="en-US"/>
          </a:p>
        </p:txBody>
      </p:sp>
      <p:sp>
        <p:nvSpPr>
          <p:cNvPr id="8" name="Slide Number Placeholder 7"/>
          <p:cNvSpPr>
            <a:spLocks noGrp="1"/>
          </p:cNvSpPr>
          <p:nvPr>
            <p:ph type="sldNum" sz="quarter" idx="12"/>
          </p:nvPr>
        </p:nvSpPr>
        <p:spPr/>
        <p:txBody>
          <a:bodyPr/>
          <a:lstStyle/>
          <a:p>
            <a:fld id="{6243C59D-B91B-43F7-89B1-4FC7B0D4655B}"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BROUCHURE DESIGN</a:t>
            </a:r>
            <a:endParaRPr lang="en-US" dirty="0"/>
          </a:p>
        </p:txBody>
      </p:sp>
      <p:pic>
        <p:nvPicPr>
          <p:cNvPr id="6" name="Content Placeholder 5" descr="Amethyst Stone Gallery Brochure.jpg"/>
          <p:cNvPicPr>
            <a:picLocks noGrp="1" noChangeAspect="1"/>
          </p:cNvPicPr>
          <p:nvPr>
            <p:ph idx="1"/>
          </p:nvPr>
        </p:nvPicPr>
        <p:blipFill>
          <a:blip r:embed="rId2" cstate="print"/>
          <a:stretch>
            <a:fillRect/>
          </a:stretch>
        </p:blipFill>
        <p:spPr>
          <a:xfrm>
            <a:off x="2286000" y="2999867"/>
            <a:ext cx="4572000" cy="2337816"/>
          </a:xfrm>
        </p:spPr>
      </p:pic>
      <p:sp>
        <p:nvSpPr>
          <p:cNvPr id="4" name="Date Placeholder 3"/>
          <p:cNvSpPr>
            <a:spLocks noGrp="1"/>
          </p:cNvSpPr>
          <p:nvPr>
            <p:ph type="dt" sz="half" idx="10"/>
          </p:nvPr>
        </p:nvSpPr>
        <p:spPr/>
        <p:txBody>
          <a:bodyPr/>
          <a:lstStyle/>
          <a:p>
            <a:fld id="{A8066060-EFB4-44B0-83E7-946E0F16432F}" type="datetime1">
              <a:rPr lang="en-US" smtClean="0"/>
              <a:pPr/>
              <a:t>10/14/2016</a:t>
            </a:fld>
            <a:endParaRPr lang="en-US"/>
          </a:p>
        </p:txBody>
      </p:sp>
      <p:sp>
        <p:nvSpPr>
          <p:cNvPr id="5" name="Slide Number Placeholder 4"/>
          <p:cNvSpPr>
            <a:spLocks noGrp="1"/>
          </p:cNvSpPr>
          <p:nvPr>
            <p:ph type="sldNum" sz="quarter" idx="12"/>
          </p:nvPr>
        </p:nvSpPr>
        <p:spPr/>
        <p:txBody>
          <a:bodyPr/>
          <a:lstStyle/>
          <a:p>
            <a:fld id="{6243C59D-B91B-43F7-89B1-4FC7B0D4655B}"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ADS</a:t>
            </a:r>
            <a:endParaRPr lang="en-US" dirty="0"/>
          </a:p>
        </p:txBody>
      </p:sp>
      <p:pic>
        <p:nvPicPr>
          <p:cNvPr id="4" name="Content Placeholder 3" descr="creative-ads-05-washingbrain.com.jpg"/>
          <p:cNvPicPr>
            <a:picLocks noGrp="1" noChangeAspect="1"/>
          </p:cNvPicPr>
          <p:nvPr>
            <p:ph idx="1"/>
          </p:nvPr>
        </p:nvPicPr>
        <p:blipFill>
          <a:blip r:embed="rId2" cstate="print"/>
          <a:stretch>
            <a:fillRect/>
          </a:stretch>
        </p:blipFill>
        <p:spPr>
          <a:xfrm>
            <a:off x="2976372" y="1882775"/>
            <a:ext cx="3191256" cy="4572000"/>
          </a:xfrm>
        </p:spPr>
      </p:pic>
      <p:sp>
        <p:nvSpPr>
          <p:cNvPr id="5" name="Date Placeholder 4"/>
          <p:cNvSpPr>
            <a:spLocks noGrp="1"/>
          </p:cNvSpPr>
          <p:nvPr>
            <p:ph type="dt" sz="half" idx="10"/>
          </p:nvPr>
        </p:nvSpPr>
        <p:spPr/>
        <p:txBody>
          <a:bodyPr/>
          <a:lstStyle/>
          <a:p>
            <a:fld id="{137921B9-09D5-4635-A1F2-5FB220193A94}" type="datetime1">
              <a:rPr lang="en-US" smtClean="0"/>
              <a:pPr/>
              <a:t>10/14/2016</a:t>
            </a:fld>
            <a:endParaRPr lang="en-US"/>
          </a:p>
        </p:txBody>
      </p:sp>
      <p:sp>
        <p:nvSpPr>
          <p:cNvPr id="6" name="Slide Number Placeholder 5"/>
          <p:cNvSpPr>
            <a:spLocks noGrp="1"/>
          </p:cNvSpPr>
          <p:nvPr>
            <p:ph type="sldNum" sz="quarter" idx="12"/>
          </p:nvPr>
        </p:nvSpPr>
        <p:spPr/>
        <p:txBody>
          <a:bodyPr/>
          <a:lstStyle/>
          <a:p>
            <a:fld id="{6243C59D-B91B-43F7-89B1-4FC7B0D4655B}"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CREATIVE ADS</a:t>
            </a:r>
            <a:endParaRPr lang="en-US" dirty="0"/>
          </a:p>
        </p:txBody>
      </p:sp>
      <p:pic>
        <p:nvPicPr>
          <p:cNvPr id="6" name="Content Placeholder 5" descr="smoking.jpg"/>
          <p:cNvPicPr>
            <a:picLocks noGrp="1" noChangeAspect="1"/>
          </p:cNvPicPr>
          <p:nvPr>
            <p:ph idx="1"/>
          </p:nvPr>
        </p:nvPicPr>
        <p:blipFill>
          <a:blip r:embed="rId2" cstate="print"/>
          <a:stretch>
            <a:fillRect/>
          </a:stretch>
        </p:blipFill>
        <p:spPr>
          <a:xfrm>
            <a:off x="963168" y="2481707"/>
            <a:ext cx="7217664" cy="3374136"/>
          </a:xfrm>
        </p:spPr>
      </p:pic>
      <p:sp>
        <p:nvSpPr>
          <p:cNvPr id="4" name="Date Placeholder 3"/>
          <p:cNvSpPr>
            <a:spLocks noGrp="1"/>
          </p:cNvSpPr>
          <p:nvPr>
            <p:ph type="dt" sz="half" idx="10"/>
          </p:nvPr>
        </p:nvSpPr>
        <p:spPr/>
        <p:txBody>
          <a:bodyPr/>
          <a:lstStyle/>
          <a:p>
            <a:fld id="{4E6EA331-625C-45F7-B31C-6DC7F86CA429}" type="datetime1">
              <a:rPr lang="en-US" smtClean="0"/>
              <a:pPr/>
              <a:t>10/14/2016</a:t>
            </a:fld>
            <a:endParaRPr lang="en-US"/>
          </a:p>
        </p:txBody>
      </p:sp>
      <p:sp>
        <p:nvSpPr>
          <p:cNvPr id="5" name="Slide Number Placeholder 4"/>
          <p:cNvSpPr>
            <a:spLocks noGrp="1"/>
          </p:cNvSpPr>
          <p:nvPr>
            <p:ph type="sldNum" sz="quarter" idx="12"/>
          </p:nvPr>
        </p:nvSpPr>
        <p:spPr/>
        <p:txBody>
          <a:bodyPr/>
          <a:lstStyle/>
          <a:p>
            <a:fld id="{6243C59D-B91B-43F7-89B1-4FC7B0D4655B}"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800" b="1" dirty="0" smtClean="0"/>
              <a:t>    Information graphics</a:t>
            </a:r>
            <a:r>
              <a:rPr lang="en-US" sz="2800" dirty="0" smtClean="0"/>
              <a:t> or </a:t>
            </a:r>
            <a:r>
              <a:rPr lang="en-US" sz="2800" b="1" dirty="0" err="1" smtClean="0"/>
              <a:t>infographics</a:t>
            </a:r>
            <a:r>
              <a:rPr lang="en-US" sz="2800" dirty="0" smtClean="0"/>
              <a:t> are graphic visual representations of information, data or knowledge intended to present complex information quickly and clearly</a:t>
            </a:r>
            <a:endParaRPr lang="en-US" sz="2800" dirty="0"/>
          </a:p>
        </p:txBody>
      </p:sp>
      <p:sp>
        <p:nvSpPr>
          <p:cNvPr id="4" name="Title 3"/>
          <p:cNvSpPr>
            <a:spLocks noGrp="1"/>
          </p:cNvSpPr>
          <p:nvPr>
            <p:ph type="title"/>
          </p:nvPr>
        </p:nvSpPr>
        <p:spPr/>
        <p:txBody>
          <a:bodyPr/>
          <a:lstStyle/>
          <a:p>
            <a:pPr algn="ctr"/>
            <a:r>
              <a:rPr lang="en-US" sz="4400" b="1" dirty="0" smtClean="0"/>
              <a:t>Information graphics</a:t>
            </a:r>
            <a:endParaRPr lang="en-US" dirty="0"/>
          </a:p>
        </p:txBody>
      </p:sp>
      <p:sp>
        <p:nvSpPr>
          <p:cNvPr id="5" name="Date Placeholder 4"/>
          <p:cNvSpPr>
            <a:spLocks noGrp="1"/>
          </p:cNvSpPr>
          <p:nvPr>
            <p:ph type="dt" sz="half" idx="10"/>
          </p:nvPr>
        </p:nvSpPr>
        <p:spPr/>
        <p:txBody>
          <a:bodyPr/>
          <a:lstStyle/>
          <a:p>
            <a:fld id="{09569F62-FB88-4F41-86FD-81B77041BCC7}" type="datetime1">
              <a:rPr lang="en-US" smtClean="0"/>
              <a:pPr/>
              <a:t>10/14/2016</a:t>
            </a:fld>
            <a:endParaRPr lang="en-US"/>
          </a:p>
        </p:txBody>
      </p:sp>
      <p:sp>
        <p:nvSpPr>
          <p:cNvPr id="6" name="Slide Number Placeholder 5"/>
          <p:cNvSpPr>
            <a:spLocks noGrp="1"/>
          </p:cNvSpPr>
          <p:nvPr>
            <p:ph type="sldNum" sz="quarter" idx="12"/>
          </p:nvPr>
        </p:nvSpPr>
        <p:spPr/>
        <p:txBody>
          <a:bodyPr/>
          <a:lstStyle/>
          <a:p>
            <a:fld id="{6243C59D-B91B-43F7-89B1-4FC7B0D4655B}"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t>Information graphics</a:t>
            </a:r>
            <a:endParaRPr lang="en-US" sz="3200" dirty="0"/>
          </a:p>
        </p:txBody>
      </p:sp>
      <p:pic>
        <p:nvPicPr>
          <p:cNvPr id="4" name="Content Placeholder 3" descr="New-Scientist-How-Long-Will-It-Last-Infographic.jpg"/>
          <p:cNvPicPr>
            <a:picLocks noGrp="1" noChangeAspect="1"/>
          </p:cNvPicPr>
          <p:nvPr>
            <p:ph idx="1"/>
          </p:nvPr>
        </p:nvPicPr>
        <p:blipFill>
          <a:blip r:embed="rId2" cstate="print"/>
          <a:stretch>
            <a:fillRect/>
          </a:stretch>
        </p:blipFill>
        <p:spPr>
          <a:xfrm>
            <a:off x="837818" y="1882775"/>
            <a:ext cx="7468364" cy="4572000"/>
          </a:xfrm>
        </p:spPr>
      </p:pic>
      <p:sp>
        <p:nvSpPr>
          <p:cNvPr id="5" name="Date Placeholder 4"/>
          <p:cNvSpPr>
            <a:spLocks noGrp="1"/>
          </p:cNvSpPr>
          <p:nvPr>
            <p:ph type="dt" sz="half" idx="10"/>
          </p:nvPr>
        </p:nvSpPr>
        <p:spPr/>
        <p:txBody>
          <a:bodyPr/>
          <a:lstStyle/>
          <a:p>
            <a:fld id="{36B49132-AD50-48FE-B3E5-4A0CBC903CD9}" type="datetime1">
              <a:rPr lang="en-US" smtClean="0"/>
              <a:pPr/>
              <a:t>10/14/2016</a:t>
            </a:fld>
            <a:endParaRPr lang="en-US"/>
          </a:p>
        </p:txBody>
      </p:sp>
      <p:sp>
        <p:nvSpPr>
          <p:cNvPr id="6" name="Slide Number Placeholder 5"/>
          <p:cNvSpPr>
            <a:spLocks noGrp="1"/>
          </p:cNvSpPr>
          <p:nvPr>
            <p:ph type="sldNum" sz="quarter" idx="12"/>
          </p:nvPr>
        </p:nvSpPr>
        <p:spPr/>
        <p:txBody>
          <a:bodyPr/>
          <a:lstStyle/>
          <a:p>
            <a:fld id="{6243C59D-B91B-43F7-89B1-4FC7B0D4655B}"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399032"/>
          </a:xfrm>
        </p:spPr>
        <p:txBody>
          <a:bodyPr>
            <a:normAutofit fontScale="90000"/>
          </a:bodyPr>
          <a:lstStyle/>
          <a:p>
            <a:r>
              <a:rPr lang="en-US" sz="4400" b="1" dirty="0" smtClean="0">
                <a:solidFill>
                  <a:srgbClr val="FF0000"/>
                </a:solidFill>
              </a:rPr>
              <a:t>Warm and cool colors</a:t>
            </a:r>
            <a:br>
              <a:rPr lang="en-US" sz="4400" b="1" dirty="0" smtClean="0">
                <a:solidFill>
                  <a:srgbClr val="FF0000"/>
                </a:solidFill>
              </a:rPr>
            </a:br>
            <a:endParaRPr lang="en-US" dirty="0"/>
          </a:p>
        </p:txBody>
      </p:sp>
      <p:pic>
        <p:nvPicPr>
          <p:cNvPr id="5" name="Content Placeholder 4" descr="warm-cool.gif"/>
          <p:cNvPicPr>
            <a:picLocks noGrp="1" noChangeAspect="1"/>
          </p:cNvPicPr>
          <p:nvPr>
            <p:ph idx="1"/>
          </p:nvPr>
        </p:nvPicPr>
        <p:blipFill>
          <a:blip r:embed="rId2" cstate="print"/>
          <a:stretch>
            <a:fillRect/>
          </a:stretch>
        </p:blipFill>
        <p:spPr>
          <a:xfrm>
            <a:off x="533400" y="2057400"/>
            <a:ext cx="2750820" cy="2895600"/>
          </a:xfrm>
        </p:spPr>
      </p:pic>
      <p:sp>
        <p:nvSpPr>
          <p:cNvPr id="4" name="Rectangle 3"/>
          <p:cNvSpPr/>
          <p:nvPr/>
        </p:nvSpPr>
        <p:spPr>
          <a:xfrm>
            <a:off x="3429000" y="1752600"/>
            <a:ext cx="4343400" cy="3970318"/>
          </a:xfrm>
          <a:prstGeom prst="rect">
            <a:avLst/>
          </a:prstGeom>
        </p:spPr>
        <p:txBody>
          <a:bodyPr wrap="square">
            <a:spAutoFit/>
          </a:bodyPr>
          <a:lstStyle/>
          <a:p>
            <a:r>
              <a:rPr lang="en-US" dirty="0" smtClean="0"/>
              <a:t>The color circle can be divided into warm and cool colors.</a:t>
            </a:r>
          </a:p>
          <a:p>
            <a:endParaRPr lang="en-US" dirty="0" smtClean="0"/>
          </a:p>
          <a:p>
            <a:r>
              <a:rPr lang="en-US" b="1" dirty="0" smtClean="0">
                <a:solidFill>
                  <a:srgbClr val="FF0000"/>
                </a:solidFill>
              </a:rPr>
              <a:t>Warm colors</a:t>
            </a:r>
            <a:r>
              <a:rPr lang="en-US" dirty="0" smtClean="0"/>
              <a:t> are vivid and energetic, and tend to advance in space.</a:t>
            </a:r>
          </a:p>
          <a:p>
            <a:endParaRPr lang="en-US" dirty="0" smtClean="0"/>
          </a:p>
          <a:p>
            <a:r>
              <a:rPr lang="en-US" b="1" dirty="0" smtClean="0">
                <a:solidFill>
                  <a:srgbClr val="FF0000"/>
                </a:solidFill>
              </a:rPr>
              <a:t>Cool colors</a:t>
            </a:r>
            <a:r>
              <a:rPr lang="en-US" dirty="0" smtClean="0">
                <a:solidFill>
                  <a:srgbClr val="FF0000"/>
                </a:solidFill>
              </a:rPr>
              <a:t> </a:t>
            </a:r>
            <a:r>
              <a:rPr lang="en-US" dirty="0" smtClean="0"/>
              <a:t>give an impression of calm, and create a soothing impression.</a:t>
            </a:r>
          </a:p>
          <a:p>
            <a:endParaRPr lang="en-US" dirty="0" smtClean="0"/>
          </a:p>
          <a:p>
            <a:r>
              <a:rPr lang="en-US" b="1" dirty="0" smtClean="0">
                <a:solidFill>
                  <a:srgbClr val="FF0000"/>
                </a:solidFill>
              </a:rPr>
              <a:t>White, black and gray </a:t>
            </a:r>
            <a:r>
              <a:rPr lang="en-US" dirty="0" smtClean="0"/>
              <a:t>are considered to be neutral.</a:t>
            </a:r>
          </a:p>
          <a:p>
            <a:endParaRPr lang="en-US" dirty="0" smtClean="0"/>
          </a:p>
          <a:p>
            <a:endParaRPr lang="en-US" dirty="0" smtClean="0"/>
          </a:p>
        </p:txBody>
      </p:sp>
      <p:sp>
        <p:nvSpPr>
          <p:cNvPr id="6" name="Date Placeholder 5"/>
          <p:cNvSpPr>
            <a:spLocks noGrp="1"/>
          </p:cNvSpPr>
          <p:nvPr>
            <p:ph type="dt" sz="half" idx="10"/>
          </p:nvPr>
        </p:nvSpPr>
        <p:spPr/>
        <p:txBody>
          <a:bodyPr/>
          <a:lstStyle/>
          <a:p>
            <a:fld id="{BBF88A67-5CC5-4903-AE97-DF009F50943A}" type="datetime1">
              <a:rPr lang="en-US" smtClean="0"/>
              <a:pPr/>
              <a:t>10/14/2016</a:t>
            </a:fld>
            <a:endParaRPr lang="en-US"/>
          </a:p>
        </p:txBody>
      </p:sp>
      <p:sp>
        <p:nvSpPr>
          <p:cNvPr id="7" name="Slide Number Placeholder 6"/>
          <p:cNvSpPr>
            <a:spLocks noGrp="1"/>
          </p:cNvSpPr>
          <p:nvPr>
            <p:ph type="sldNum" sz="quarter" idx="12"/>
          </p:nvPr>
        </p:nvSpPr>
        <p:spPr/>
        <p:txBody>
          <a:bodyPr/>
          <a:lstStyle/>
          <a:p>
            <a:fld id="{6243C59D-B91B-43F7-89B1-4FC7B0D4655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t>Information graphics</a:t>
            </a:r>
            <a:endParaRPr lang="en-US" sz="2800" dirty="0"/>
          </a:p>
        </p:txBody>
      </p:sp>
      <p:pic>
        <p:nvPicPr>
          <p:cNvPr id="4" name="Content Placeholder 3" descr="UNWTO_1BILLION_infographic21 (1).jpg"/>
          <p:cNvPicPr>
            <a:picLocks noGrp="1" noChangeAspect="1"/>
          </p:cNvPicPr>
          <p:nvPr>
            <p:ph idx="1"/>
          </p:nvPr>
        </p:nvPicPr>
        <p:blipFill>
          <a:blip r:embed="rId2" cstate="print"/>
          <a:stretch>
            <a:fillRect/>
          </a:stretch>
        </p:blipFill>
        <p:spPr>
          <a:xfrm>
            <a:off x="1338416" y="1882775"/>
            <a:ext cx="6467168" cy="4572000"/>
          </a:xfrm>
        </p:spPr>
      </p:pic>
      <p:sp>
        <p:nvSpPr>
          <p:cNvPr id="5" name="Date Placeholder 4"/>
          <p:cNvSpPr>
            <a:spLocks noGrp="1"/>
          </p:cNvSpPr>
          <p:nvPr>
            <p:ph type="dt" sz="half" idx="10"/>
          </p:nvPr>
        </p:nvSpPr>
        <p:spPr/>
        <p:txBody>
          <a:bodyPr/>
          <a:lstStyle/>
          <a:p>
            <a:fld id="{033F4C31-0632-4C3D-B9AE-3977C86D1750}" type="datetime1">
              <a:rPr lang="en-US" smtClean="0"/>
              <a:pPr/>
              <a:t>10/14/2016</a:t>
            </a:fld>
            <a:endParaRPr lang="en-US"/>
          </a:p>
        </p:txBody>
      </p:sp>
      <p:sp>
        <p:nvSpPr>
          <p:cNvPr id="6" name="Slide Number Placeholder 5"/>
          <p:cNvSpPr>
            <a:spLocks noGrp="1"/>
          </p:cNvSpPr>
          <p:nvPr>
            <p:ph type="sldNum" sz="quarter" idx="12"/>
          </p:nvPr>
        </p:nvSpPr>
        <p:spPr/>
        <p:txBody>
          <a:bodyPr/>
          <a:lstStyle/>
          <a:p>
            <a:fld id="{6243C59D-B91B-43F7-89B1-4FC7B0D4655B}"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t>Information graphics</a:t>
            </a:r>
            <a:endParaRPr lang="en-US" sz="2800" dirty="0"/>
          </a:p>
        </p:txBody>
      </p:sp>
      <p:pic>
        <p:nvPicPr>
          <p:cNvPr id="4" name="Content Placeholder 3" descr="Power-walking-infographic1.jpg"/>
          <p:cNvPicPr>
            <a:picLocks noGrp="1" noChangeAspect="1"/>
          </p:cNvPicPr>
          <p:nvPr>
            <p:ph idx="1"/>
          </p:nvPr>
        </p:nvPicPr>
        <p:blipFill>
          <a:blip r:embed="rId2" cstate="print"/>
          <a:stretch>
            <a:fillRect/>
          </a:stretch>
        </p:blipFill>
        <p:spPr>
          <a:xfrm>
            <a:off x="3363755" y="1882775"/>
            <a:ext cx="2416490" cy="4572000"/>
          </a:xfrm>
        </p:spPr>
      </p:pic>
      <p:sp>
        <p:nvSpPr>
          <p:cNvPr id="5" name="Date Placeholder 4"/>
          <p:cNvSpPr>
            <a:spLocks noGrp="1"/>
          </p:cNvSpPr>
          <p:nvPr>
            <p:ph type="dt" sz="half" idx="10"/>
          </p:nvPr>
        </p:nvSpPr>
        <p:spPr/>
        <p:txBody>
          <a:bodyPr/>
          <a:lstStyle/>
          <a:p>
            <a:fld id="{7F5FC17B-4620-4F0C-B06E-30C81243EE11}" type="datetime1">
              <a:rPr lang="en-US" smtClean="0"/>
              <a:pPr/>
              <a:t>10/14/2016</a:t>
            </a:fld>
            <a:endParaRPr lang="en-US"/>
          </a:p>
        </p:txBody>
      </p:sp>
      <p:sp>
        <p:nvSpPr>
          <p:cNvPr id="6" name="Slide Number Placeholder 5"/>
          <p:cNvSpPr>
            <a:spLocks noGrp="1"/>
          </p:cNvSpPr>
          <p:nvPr>
            <p:ph type="sldNum" sz="quarter" idx="12"/>
          </p:nvPr>
        </p:nvSpPr>
        <p:spPr/>
        <p:txBody>
          <a:bodyPr/>
          <a:lstStyle/>
          <a:p>
            <a:fld id="{6243C59D-B91B-43F7-89B1-4FC7B0D4655B}"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352800"/>
            <a:ext cx="8229600" cy="4572000"/>
          </a:xfrm>
        </p:spPr>
        <p:txBody>
          <a:bodyPr/>
          <a:lstStyle/>
          <a:p>
            <a:pPr algn="ctr">
              <a:buNone/>
            </a:pPr>
            <a:r>
              <a:rPr lang="en-US" dirty="0" smtClean="0"/>
              <a:t>THANK YOU</a:t>
            </a:r>
            <a:endParaRPr lang="en-US" dirty="0"/>
          </a:p>
        </p:txBody>
      </p:sp>
      <p:sp>
        <p:nvSpPr>
          <p:cNvPr id="4" name="Date Placeholder 3"/>
          <p:cNvSpPr>
            <a:spLocks noGrp="1"/>
          </p:cNvSpPr>
          <p:nvPr>
            <p:ph type="dt" sz="half" idx="10"/>
          </p:nvPr>
        </p:nvSpPr>
        <p:spPr/>
        <p:txBody>
          <a:bodyPr/>
          <a:lstStyle/>
          <a:p>
            <a:fld id="{516C54CD-AC1F-4108-9DAE-D4006EEBFC07}" type="datetime1">
              <a:rPr lang="en-US" smtClean="0"/>
              <a:pPr/>
              <a:t>10/14/2016</a:t>
            </a:fld>
            <a:endParaRPr lang="en-US"/>
          </a:p>
        </p:txBody>
      </p:sp>
      <p:sp>
        <p:nvSpPr>
          <p:cNvPr id="5" name="Slide Number Placeholder 4"/>
          <p:cNvSpPr>
            <a:spLocks noGrp="1"/>
          </p:cNvSpPr>
          <p:nvPr>
            <p:ph type="sldNum" sz="quarter" idx="12"/>
          </p:nvPr>
        </p:nvSpPr>
        <p:spPr/>
        <p:txBody>
          <a:bodyPr/>
          <a:lstStyle/>
          <a:p>
            <a:fld id="{6243C59D-B91B-43F7-89B1-4FC7B0D4655B}" type="slidenum">
              <a:rPr lang="en-US" smtClean="0"/>
              <a:pPr/>
              <a:t>42</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 Tints, Shades, and Tones</a:t>
            </a:r>
            <a:endParaRPr lang="en-US" dirty="0"/>
          </a:p>
        </p:txBody>
      </p:sp>
      <p:sp>
        <p:nvSpPr>
          <p:cNvPr id="3" name="Content Placeholder 2"/>
          <p:cNvSpPr>
            <a:spLocks noGrp="1"/>
          </p:cNvSpPr>
          <p:nvPr>
            <p:ph idx="1"/>
          </p:nvPr>
        </p:nvSpPr>
        <p:spPr/>
        <p:txBody>
          <a:bodyPr>
            <a:normAutofit/>
          </a:bodyPr>
          <a:lstStyle/>
          <a:p>
            <a:pPr>
              <a:buNone/>
            </a:pPr>
            <a:r>
              <a:rPr lang="en-US" dirty="0" smtClean="0"/>
              <a:t>    These terms are often used incorrectly, although they describe fairly simple color concepts. If a color is made lighter by adding white, the result is called a </a:t>
            </a:r>
            <a:r>
              <a:rPr lang="en-US" b="1" dirty="0" smtClean="0"/>
              <a:t>tint</a:t>
            </a:r>
            <a:r>
              <a:rPr lang="en-US" dirty="0" smtClean="0"/>
              <a:t>. If black is added, the darker version is called a </a:t>
            </a:r>
            <a:r>
              <a:rPr lang="en-US" b="1" dirty="0" smtClean="0"/>
              <a:t>shade</a:t>
            </a:r>
            <a:r>
              <a:rPr lang="en-US" dirty="0" smtClean="0"/>
              <a:t>. And if gray is added, the result is a different </a:t>
            </a:r>
            <a:r>
              <a:rPr lang="en-US" b="1" dirty="0" smtClean="0"/>
              <a:t>tone</a:t>
            </a:r>
            <a:r>
              <a:rPr lang="en-US" dirty="0" smtClean="0"/>
              <a:t>.</a:t>
            </a:r>
          </a:p>
          <a:p>
            <a:pPr>
              <a:buNone/>
            </a:pPr>
            <a:endParaRPr lang="en-US" dirty="0"/>
          </a:p>
        </p:txBody>
      </p:sp>
      <p:sp>
        <p:nvSpPr>
          <p:cNvPr id="4" name="Date Placeholder 3"/>
          <p:cNvSpPr>
            <a:spLocks noGrp="1"/>
          </p:cNvSpPr>
          <p:nvPr>
            <p:ph type="dt" sz="half" idx="10"/>
          </p:nvPr>
        </p:nvSpPr>
        <p:spPr/>
        <p:txBody>
          <a:bodyPr/>
          <a:lstStyle/>
          <a:p>
            <a:fld id="{E9729AA4-8E6B-486E-B96F-9A1B3DFA8990}" type="datetime1">
              <a:rPr lang="en-US" smtClean="0"/>
              <a:pPr/>
              <a:t>10/14/2016</a:t>
            </a:fld>
            <a:endParaRPr lang="en-US"/>
          </a:p>
        </p:txBody>
      </p:sp>
      <p:sp>
        <p:nvSpPr>
          <p:cNvPr id="5" name="Slide Number Placeholder 4"/>
          <p:cNvSpPr>
            <a:spLocks noGrp="1"/>
          </p:cNvSpPr>
          <p:nvPr>
            <p:ph type="sldNum" sz="quarter" idx="12"/>
          </p:nvPr>
        </p:nvSpPr>
        <p:spPr/>
        <p:txBody>
          <a:bodyPr/>
          <a:lstStyle/>
          <a:p>
            <a:fld id="{6243C59D-B91B-43F7-89B1-4FC7B0D4655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Tints.gif"/>
          <p:cNvPicPr>
            <a:picLocks noGrp="1" noChangeAspect="1"/>
          </p:cNvPicPr>
          <p:nvPr>
            <p:ph idx="1"/>
          </p:nvPr>
        </p:nvPicPr>
        <p:blipFill>
          <a:blip r:embed="rId2" cstate="print"/>
          <a:stretch>
            <a:fillRect/>
          </a:stretch>
        </p:blipFill>
        <p:spPr>
          <a:xfrm>
            <a:off x="2162175" y="1371600"/>
            <a:ext cx="4238625" cy="666750"/>
          </a:xfrm>
        </p:spPr>
      </p:pic>
      <p:sp>
        <p:nvSpPr>
          <p:cNvPr id="4" name="Rectangle 3"/>
          <p:cNvSpPr/>
          <p:nvPr/>
        </p:nvSpPr>
        <p:spPr>
          <a:xfrm>
            <a:off x="1752600" y="2133600"/>
            <a:ext cx="5262979" cy="461665"/>
          </a:xfrm>
          <a:prstGeom prst="rect">
            <a:avLst/>
          </a:prstGeom>
        </p:spPr>
        <p:txBody>
          <a:bodyPr wrap="none">
            <a:spAutoFit/>
          </a:bodyPr>
          <a:lstStyle/>
          <a:p>
            <a:r>
              <a:rPr lang="en-US" sz="2400" b="1" dirty="0" smtClean="0"/>
              <a:t>Tints</a:t>
            </a:r>
            <a:r>
              <a:rPr lang="en-US" sz="2400" dirty="0" smtClean="0"/>
              <a:t> - adding white to a pure hue:</a:t>
            </a:r>
            <a:endParaRPr lang="en-US" sz="2400" dirty="0"/>
          </a:p>
        </p:txBody>
      </p:sp>
      <p:pic>
        <p:nvPicPr>
          <p:cNvPr id="6" name="Picture 5" descr="Shades.gif"/>
          <p:cNvPicPr>
            <a:picLocks noChangeAspect="1"/>
          </p:cNvPicPr>
          <p:nvPr/>
        </p:nvPicPr>
        <p:blipFill>
          <a:blip r:embed="rId3" cstate="print"/>
          <a:stretch>
            <a:fillRect/>
          </a:stretch>
        </p:blipFill>
        <p:spPr>
          <a:xfrm>
            <a:off x="2209800" y="2819400"/>
            <a:ext cx="4238625" cy="666750"/>
          </a:xfrm>
          <a:prstGeom prst="rect">
            <a:avLst/>
          </a:prstGeom>
        </p:spPr>
      </p:pic>
      <p:sp>
        <p:nvSpPr>
          <p:cNvPr id="7" name="Rectangle 6"/>
          <p:cNvSpPr/>
          <p:nvPr/>
        </p:nvSpPr>
        <p:spPr>
          <a:xfrm>
            <a:off x="1788698" y="3733800"/>
            <a:ext cx="5755102" cy="461665"/>
          </a:xfrm>
          <a:prstGeom prst="rect">
            <a:avLst/>
          </a:prstGeom>
        </p:spPr>
        <p:txBody>
          <a:bodyPr wrap="none">
            <a:spAutoFit/>
          </a:bodyPr>
          <a:lstStyle/>
          <a:p>
            <a:r>
              <a:rPr lang="en-US" sz="2400" b="1" dirty="0" smtClean="0"/>
              <a:t>Shades</a:t>
            </a:r>
            <a:r>
              <a:rPr lang="en-US" sz="2400" dirty="0" smtClean="0"/>
              <a:t> - adding black to a pure hue:</a:t>
            </a:r>
            <a:endParaRPr lang="en-US" sz="2400" dirty="0"/>
          </a:p>
        </p:txBody>
      </p:sp>
      <p:sp>
        <p:nvSpPr>
          <p:cNvPr id="8" name="Rectangle 7"/>
          <p:cNvSpPr/>
          <p:nvPr/>
        </p:nvSpPr>
        <p:spPr>
          <a:xfrm>
            <a:off x="1905000" y="5486400"/>
            <a:ext cx="5355953" cy="461665"/>
          </a:xfrm>
          <a:prstGeom prst="rect">
            <a:avLst/>
          </a:prstGeom>
        </p:spPr>
        <p:txBody>
          <a:bodyPr wrap="none">
            <a:spAutoFit/>
          </a:bodyPr>
          <a:lstStyle/>
          <a:p>
            <a:r>
              <a:rPr lang="en-US" sz="2400" b="1" dirty="0" smtClean="0"/>
              <a:t>Tones</a:t>
            </a:r>
            <a:r>
              <a:rPr lang="en-US" sz="2400" dirty="0" smtClean="0"/>
              <a:t> - adding gray to a pure hue:</a:t>
            </a:r>
            <a:endParaRPr lang="en-US" sz="2400" dirty="0"/>
          </a:p>
        </p:txBody>
      </p:sp>
      <p:pic>
        <p:nvPicPr>
          <p:cNvPr id="9" name="Picture 8" descr="Tones.gif"/>
          <p:cNvPicPr>
            <a:picLocks noChangeAspect="1"/>
          </p:cNvPicPr>
          <p:nvPr/>
        </p:nvPicPr>
        <p:blipFill>
          <a:blip r:embed="rId4" cstate="print"/>
          <a:stretch>
            <a:fillRect/>
          </a:stretch>
        </p:blipFill>
        <p:spPr>
          <a:xfrm>
            <a:off x="2133600" y="4648200"/>
            <a:ext cx="4238625" cy="666750"/>
          </a:xfrm>
          <a:prstGeom prst="rect">
            <a:avLst/>
          </a:prstGeom>
        </p:spPr>
      </p:pic>
      <p:sp>
        <p:nvSpPr>
          <p:cNvPr id="10" name="Date Placeholder 9"/>
          <p:cNvSpPr>
            <a:spLocks noGrp="1"/>
          </p:cNvSpPr>
          <p:nvPr>
            <p:ph type="dt" sz="half" idx="10"/>
          </p:nvPr>
        </p:nvSpPr>
        <p:spPr/>
        <p:txBody>
          <a:bodyPr/>
          <a:lstStyle/>
          <a:p>
            <a:fld id="{C8198FA9-59B9-4E03-9BA4-40FA312A1223}" type="datetime1">
              <a:rPr lang="en-US" smtClean="0"/>
              <a:pPr/>
              <a:t>10/14/2016</a:t>
            </a:fld>
            <a:endParaRPr lang="en-US"/>
          </a:p>
        </p:txBody>
      </p:sp>
      <p:sp>
        <p:nvSpPr>
          <p:cNvPr id="11" name="Slide Number Placeholder 10"/>
          <p:cNvSpPr>
            <a:spLocks noGrp="1"/>
          </p:cNvSpPr>
          <p:nvPr>
            <p:ph type="sldNum" sz="quarter" idx="12"/>
          </p:nvPr>
        </p:nvSpPr>
        <p:spPr/>
        <p:txBody>
          <a:bodyPr/>
          <a:lstStyle/>
          <a:p>
            <a:fld id="{6243C59D-B91B-43F7-89B1-4FC7B0D4655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1981200"/>
          </a:xfrm>
        </p:spPr>
        <p:txBody>
          <a:bodyPr>
            <a:noAutofit/>
          </a:bodyPr>
          <a:lstStyle/>
          <a:p>
            <a:pPr algn="ctr"/>
            <a:r>
              <a:rPr lang="en-US" sz="3600" dirty="0" smtClean="0"/>
              <a:t>Color </a:t>
            </a:r>
            <a:r>
              <a:rPr lang="en-US" sz="3200" dirty="0" smtClean="0"/>
              <a:t>Harmonies</a:t>
            </a:r>
            <a:r>
              <a:rPr lang="en-US" sz="3600" dirty="0" smtClean="0"/>
              <a:t> </a:t>
            </a:r>
            <a:r>
              <a:rPr lang="en-US" sz="2800" dirty="0" smtClean="0"/>
              <a:t/>
            </a:r>
            <a:br>
              <a:rPr lang="en-US" sz="2800" dirty="0" smtClean="0"/>
            </a:br>
            <a:r>
              <a:rPr lang="en-US" sz="2800" dirty="0" smtClean="0"/>
              <a:t>Basic techniques for creating color schemes</a:t>
            </a:r>
            <a:br>
              <a:rPr lang="en-US" sz="2800" dirty="0" smtClean="0"/>
            </a:br>
            <a:r>
              <a:rPr lang="en-US" sz="2800" dirty="0" smtClean="0"/>
              <a:t>Below are shown the basic color chords based on the </a:t>
            </a:r>
            <a:r>
              <a:rPr lang="en-US" sz="2800" b="1" dirty="0" smtClean="0"/>
              <a:t>color wheel</a:t>
            </a:r>
            <a:r>
              <a:rPr lang="en-US" sz="2800" dirty="0" smtClean="0"/>
              <a:t>.</a:t>
            </a:r>
            <a:br>
              <a:rPr lang="en-US" sz="2800" dirty="0" smtClean="0"/>
            </a:br>
            <a:endParaRPr lang="en-US" sz="2800" dirty="0"/>
          </a:p>
        </p:txBody>
      </p:sp>
      <p:sp>
        <p:nvSpPr>
          <p:cNvPr id="3" name="Content Placeholder 2"/>
          <p:cNvSpPr>
            <a:spLocks noGrp="1"/>
          </p:cNvSpPr>
          <p:nvPr>
            <p:ph idx="1"/>
          </p:nvPr>
        </p:nvSpPr>
        <p:spPr>
          <a:xfrm>
            <a:off x="2667000" y="2057400"/>
            <a:ext cx="6477000" cy="4572000"/>
          </a:xfrm>
        </p:spPr>
        <p:txBody>
          <a:bodyPr>
            <a:noAutofit/>
          </a:bodyPr>
          <a:lstStyle/>
          <a:p>
            <a:pPr>
              <a:buNone/>
            </a:pPr>
            <a:r>
              <a:rPr lang="en-US" sz="1800" b="1" dirty="0" smtClean="0"/>
              <a:t>      </a:t>
            </a:r>
            <a:r>
              <a:rPr lang="en-US" sz="2400" b="1" dirty="0" smtClean="0">
                <a:solidFill>
                  <a:srgbClr val="FF0000"/>
                </a:solidFill>
              </a:rPr>
              <a:t>Complementary color scheme</a:t>
            </a:r>
            <a:r>
              <a:rPr lang="en-US" sz="2400" dirty="0" smtClean="0">
                <a:solidFill>
                  <a:srgbClr val="FF0000"/>
                </a:solidFill>
              </a:rPr>
              <a:t> </a:t>
            </a:r>
            <a:r>
              <a:rPr lang="en-US" sz="1800" dirty="0" smtClean="0"/>
              <a:t/>
            </a:r>
            <a:br>
              <a:rPr lang="en-US" sz="1800" dirty="0" smtClean="0"/>
            </a:br>
            <a:r>
              <a:rPr lang="en-US" sz="1800" dirty="0" smtClean="0"/>
              <a:t>Colors that are opposite each other on the color wheel are considered to be complementary colors (example: red and green).</a:t>
            </a:r>
          </a:p>
          <a:p>
            <a:pPr>
              <a:buNone/>
            </a:pPr>
            <a:endParaRPr lang="en-US" sz="1800" dirty="0" smtClean="0"/>
          </a:p>
          <a:p>
            <a:pPr>
              <a:buNone/>
            </a:pPr>
            <a:r>
              <a:rPr lang="en-US" sz="1800" dirty="0" smtClean="0"/>
              <a:t>      The high contrast of complementary colors creates a vibrant look especially when used at full saturation. This color scheme must be managed well so it is not jarring.</a:t>
            </a:r>
          </a:p>
          <a:p>
            <a:pPr>
              <a:buNone/>
            </a:pPr>
            <a:endParaRPr lang="en-US" sz="1800" dirty="0" smtClean="0"/>
          </a:p>
          <a:p>
            <a:pPr>
              <a:buNone/>
            </a:pPr>
            <a:r>
              <a:rPr lang="en-US" sz="1800" dirty="0" smtClean="0"/>
              <a:t>     Complementary color schemes are tricky to use in large doses, but work well when you want something to stand out.</a:t>
            </a:r>
          </a:p>
          <a:p>
            <a:pPr>
              <a:buNone/>
            </a:pPr>
            <a:endParaRPr lang="en-US" sz="1800" dirty="0" smtClean="0"/>
          </a:p>
          <a:p>
            <a:pPr>
              <a:buNone/>
            </a:pPr>
            <a:r>
              <a:rPr lang="en-US" sz="1800" dirty="0" smtClean="0"/>
              <a:t>      Complementary colors are really bad for text. </a:t>
            </a:r>
          </a:p>
          <a:p>
            <a:pPr>
              <a:buNone/>
            </a:pPr>
            <a:endParaRPr lang="en-US" sz="1800" dirty="0"/>
          </a:p>
        </p:txBody>
      </p:sp>
      <p:pic>
        <p:nvPicPr>
          <p:cNvPr id="4" name="Picture 3" descr="Complementary.gif"/>
          <p:cNvPicPr>
            <a:picLocks noChangeAspect="1"/>
          </p:cNvPicPr>
          <p:nvPr/>
        </p:nvPicPr>
        <p:blipFill>
          <a:blip r:embed="rId2" cstate="print"/>
          <a:stretch>
            <a:fillRect/>
          </a:stretch>
        </p:blipFill>
        <p:spPr>
          <a:xfrm>
            <a:off x="457200" y="2514600"/>
            <a:ext cx="2209800" cy="2209800"/>
          </a:xfrm>
          <a:prstGeom prst="rect">
            <a:avLst/>
          </a:prstGeom>
        </p:spPr>
      </p:pic>
      <p:pic>
        <p:nvPicPr>
          <p:cNvPr id="5" name="Picture 4" descr="Swatch_compl.gif"/>
          <p:cNvPicPr>
            <a:picLocks noChangeAspect="1"/>
          </p:cNvPicPr>
          <p:nvPr/>
        </p:nvPicPr>
        <p:blipFill>
          <a:blip r:embed="rId3" cstate="print"/>
          <a:stretch>
            <a:fillRect/>
          </a:stretch>
        </p:blipFill>
        <p:spPr>
          <a:xfrm>
            <a:off x="762000" y="5181600"/>
            <a:ext cx="1428750" cy="1143000"/>
          </a:xfrm>
          <a:prstGeom prst="rect">
            <a:avLst/>
          </a:prstGeom>
        </p:spPr>
      </p:pic>
      <p:sp>
        <p:nvSpPr>
          <p:cNvPr id="6" name="Date Placeholder 5"/>
          <p:cNvSpPr>
            <a:spLocks noGrp="1"/>
          </p:cNvSpPr>
          <p:nvPr>
            <p:ph type="dt" sz="half" idx="10"/>
          </p:nvPr>
        </p:nvSpPr>
        <p:spPr/>
        <p:txBody>
          <a:bodyPr/>
          <a:lstStyle/>
          <a:p>
            <a:fld id="{DDE0AC10-467F-4E7B-A259-87750E1D75A9}" type="datetime1">
              <a:rPr lang="en-US" smtClean="0"/>
              <a:pPr/>
              <a:t>10/14/2016</a:t>
            </a:fld>
            <a:endParaRPr lang="en-US"/>
          </a:p>
        </p:txBody>
      </p:sp>
      <p:sp>
        <p:nvSpPr>
          <p:cNvPr id="7" name="Slide Number Placeholder 6"/>
          <p:cNvSpPr>
            <a:spLocks noGrp="1"/>
          </p:cNvSpPr>
          <p:nvPr>
            <p:ph type="sldNum" sz="quarter" idx="12"/>
          </p:nvPr>
        </p:nvSpPr>
        <p:spPr/>
        <p:txBody>
          <a:bodyPr/>
          <a:lstStyle/>
          <a:p>
            <a:fld id="{6243C59D-B91B-43F7-89B1-4FC7B0D4655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Analogous color scheme</a:t>
            </a:r>
            <a:endParaRPr lang="en-US" dirty="0"/>
          </a:p>
        </p:txBody>
      </p:sp>
      <p:sp>
        <p:nvSpPr>
          <p:cNvPr id="3" name="Content Placeholder 2"/>
          <p:cNvSpPr>
            <a:spLocks noGrp="1"/>
          </p:cNvSpPr>
          <p:nvPr>
            <p:ph idx="1"/>
          </p:nvPr>
        </p:nvSpPr>
        <p:spPr>
          <a:xfrm>
            <a:off x="2590800" y="1371600"/>
            <a:ext cx="6248400" cy="4572000"/>
          </a:xfrm>
        </p:spPr>
        <p:txBody>
          <a:bodyPr>
            <a:normAutofit fontScale="62500" lnSpcReduction="20000"/>
          </a:bodyPr>
          <a:lstStyle/>
          <a:p>
            <a:pPr>
              <a:buNone/>
            </a:pPr>
            <a:r>
              <a:rPr lang="en-US" dirty="0" smtClean="0"/>
              <a:t/>
            </a:r>
            <a:br>
              <a:rPr lang="en-US" dirty="0" smtClean="0"/>
            </a:br>
            <a:r>
              <a:rPr lang="en-US" dirty="0" smtClean="0"/>
              <a:t>Analogous color schemes use colors that are next to each other on the color wheel. They usually match well and create serene and comfortable designs.</a:t>
            </a:r>
          </a:p>
          <a:p>
            <a:pPr>
              <a:buNone/>
            </a:pPr>
            <a:endParaRPr lang="en-US" dirty="0" smtClean="0"/>
          </a:p>
          <a:p>
            <a:pPr>
              <a:buNone/>
            </a:pPr>
            <a:r>
              <a:rPr lang="en-US" dirty="0" smtClean="0"/>
              <a:t>     Analogous color schemes are often found in nature and are harmonious and pleasing to the eye.</a:t>
            </a:r>
          </a:p>
          <a:p>
            <a:pPr>
              <a:buNone/>
            </a:pPr>
            <a:endParaRPr lang="en-US" dirty="0" smtClean="0"/>
          </a:p>
          <a:p>
            <a:pPr>
              <a:buNone/>
            </a:pPr>
            <a:r>
              <a:rPr lang="en-US" dirty="0" smtClean="0"/>
              <a:t>      Make sure you have enough contrast when choosing an analogous color scheme.</a:t>
            </a:r>
          </a:p>
          <a:p>
            <a:pPr>
              <a:buNone/>
            </a:pPr>
            <a:endParaRPr lang="en-US" dirty="0" smtClean="0"/>
          </a:p>
          <a:p>
            <a:pPr>
              <a:buNone/>
            </a:pPr>
            <a:r>
              <a:rPr lang="en-US" dirty="0" smtClean="0"/>
              <a:t>     Choose one color to dominate, a second to support. The third color is used (along with black, white or gray) as an accent.</a:t>
            </a:r>
          </a:p>
          <a:p>
            <a:pPr>
              <a:buNone/>
            </a:pPr>
            <a:endParaRPr lang="en-US" dirty="0"/>
          </a:p>
        </p:txBody>
      </p:sp>
      <p:pic>
        <p:nvPicPr>
          <p:cNvPr id="4" name="Picture 3" descr="Analogous.gif"/>
          <p:cNvPicPr>
            <a:picLocks noChangeAspect="1"/>
          </p:cNvPicPr>
          <p:nvPr/>
        </p:nvPicPr>
        <p:blipFill>
          <a:blip r:embed="rId2" cstate="print"/>
          <a:stretch>
            <a:fillRect/>
          </a:stretch>
        </p:blipFill>
        <p:spPr>
          <a:xfrm>
            <a:off x="304800" y="1676400"/>
            <a:ext cx="2438400" cy="2438400"/>
          </a:xfrm>
          <a:prstGeom prst="rect">
            <a:avLst/>
          </a:prstGeom>
        </p:spPr>
      </p:pic>
      <p:pic>
        <p:nvPicPr>
          <p:cNvPr id="5" name="Picture 4" descr="Swatch_analog.gif"/>
          <p:cNvPicPr>
            <a:picLocks noChangeAspect="1"/>
          </p:cNvPicPr>
          <p:nvPr/>
        </p:nvPicPr>
        <p:blipFill>
          <a:blip r:embed="rId3" cstate="print"/>
          <a:stretch>
            <a:fillRect/>
          </a:stretch>
        </p:blipFill>
        <p:spPr>
          <a:xfrm>
            <a:off x="914400" y="4343400"/>
            <a:ext cx="1428750" cy="1143000"/>
          </a:xfrm>
          <a:prstGeom prst="rect">
            <a:avLst/>
          </a:prstGeom>
        </p:spPr>
      </p:pic>
      <p:sp>
        <p:nvSpPr>
          <p:cNvPr id="6" name="Date Placeholder 5"/>
          <p:cNvSpPr>
            <a:spLocks noGrp="1"/>
          </p:cNvSpPr>
          <p:nvPr>
            <p:ph type="dt" sz="half" idx="10"/>
          </p:nvPr>
        </p:nvSpPr>
        <p:spPr/>
        <p:txBody>
          <a:bodyPr/>
          <a:lstStyle/>
          <a:p>
            <a:fld id="{A4A565A7-6147-4B17-ABEA-3F093848261D}" type="datetime1">
              <a:rPr lang="en-US" smtClean="0"/>
              <a:pPr/>
              <a:t>10/14/2016</a:t>
            </a:fld>
            <a:endParaRPr lang="en-US"/>
          </a:p>
        </p:txBody>
      </p:sp>
      <p:sp>
        <p:nvSpPr>
          <p:cNvPr id="7" name="Slide Number Placeholder 6"/>
          <p:cNvSpPr>
            <a:spLocks noGrp="1"/>
          </p:cNvSpPr>
          <p:nvPr>
            <p:ph type="sldNum" sz="quarter" idx="12"/>
          </p:nvPr>
        </p:nvSpPr>
        <p:spPr/>
        <p:txBody>
          <a:bodyPr/>
          <a:lstStyle/>
          <a:p>
            <a:fld id="{6243C59D-B91B-43F7-89B1-4FC7B0D4655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8229600" cy="1399032"/>
          </a:xfrm>
        </p:spPr>
        <p:txBody>
          <a:bodyPr/>
          <a:lstStyle/>
          <a:p>
            <a:r>
              <a:rPr lang="en-US" b="1" dirty="0" smtClean="0"/>
              <a:t>Triadic color scheme </a:t>
            </a:r>
            <a:endParaRPr lang="en-US" dirty="0"/>
          </a:p>
        </p:txBody>
      </p:sp>
      <p:sp>
        <p:nvSpPr>
          <p:cNvPr id="3" name="Content Placeholder 2"/>
          <p:cNvSpPr>
            <a:spLocks noGrp="1"/>
          </p:cNvSpPr>
          <p:nvPr>
            <p:ph idx="1"/>
          </p:nvPr>
        </p:nvSpPr>
        <p:spPr>
          <a:xfrm>
            <a:off x="2819400" y="1524000"/>
            <a:ext cx="6172200" cy="4572000"/>
          </a:xfrm>
        </p:spPr>
        <p:txBody>
          <a:bodyPr>
            <a:normAutofit/>
          </a:bodyPr>
          <a:lstStyle/>
          <a:p>
            <a:r>
              <a:rPr lang="en-US" sz="2400" dirty="0" smtClean="0"/>
              <a:t>A triadic color scheme uses colors that are evenly spaced around the color wheel.</a:t>
            </a:r>
          </a:p>
          <a:p>
            <a:r>
              <a:rPr lang="en-US" sz="2400" dirty="0" smtClean="0"/>
              <a:t>Triadic color schemes tend to be quite vibrant, even if you use pale or unsaturated versions of your hues.</a:t>
            </a:r>
          </a:p>
          <a:p>
            <a:r>
              <a:rPr lang="en-US" sz="2400" dirty="0" smtClean="0"/>
              <a:t>To use a triadic harmony successfully, the colors should be carefully balanced - let one color dominate and use the two others for accent.</a:t>
            </a:r>
          </a:p>
          <a:p>
            <a:endParaRPr lang="en-US" sz="2400" dirty="0"/>
          </a:p>
        </p:txBody>
      </p:sp>
      <p:pic>
        <p:nvPicPr>
          <p:cNvPr id="4" name="Picture 3" descr="Triad.gif"/>
          <p:cNvPicPr>
            <a:picLocks noChangeAspect="1"/>
          </p:cNvPicPr>
          <p:nvPr/>
        </p:nvPicPr>
        <p:blipFill>
          <a:blip r:embed="rId2" cstate="print"/>
          <a:stretch>
            <a:fillRect/>
          </a:stretch>
        </p:blipFill>
        <p:spPr>
          <a:xfrm>
            <a:off x="228600" y="1600200"/>
            <a:ext cx="2590800" cy="2590800"/>
          </a:xfrm>
          <a:prstGeom prst="rect">
            <a:avLst/>
          </a:prstGeom>
        </p:spPr>
      </p:pic>
      <p:pic>
        <p:nvPicPr>
          <p:cNvPr id="5" name="Picture 4" descr="Swatch_triad.gif"/>
          <p:cNvPicPr>
            <a:picLocks noChangeAspect="1"/>
          </p:cNvPicPr>
          <p:nvPr/>
        </p:nvPicPr>
        <p:blipFill>
          <a:blip r:embed="rId3" cstate="print"/>
          <a:stretch>
            <a:fillRect/>
          </a:stretch>
        </p:blipFill>
        <p:spPr>
          <a:xfrm>
            <a:off x="914400" y="4419600"/>
            <a:ext cx="1428750" cy="1143000"/>
          </a:xfrm>
          <a:prstGeom prst="rect">
            <a:avLst/>
          </a:prstGeom>
        </p:spPr>
      </p:pic>
      <p:sp>
        <p:nvSpPr>
          <p:cNvPr id="6" name="Date Placeholder 5"/>
          <p:cNvSpPr>
            <a:spLocks noGrp="1"/>
          </p:cNvSpPr>
          <p:nvPr>
            <p:ph type="dt" sz="half" idx="10"/>
          </p:nvPr>
        </p:nvSpPr>
        <p:spPr/>
        <p:txBody>
          <a:bodyPr/>
          <a:lstStyle/>
          <a:p>
            <a:fld id="{96F45E32-0CC3-429B-8E7D-CE2E682E9566}" type="datetime1">
              <a:rPr lang="en-US" smtClean="0"/>
              <a:pPr/>
              <a:t>10/14/2016</a:t>
            </a:fld>
            <a:endParaRPr lang="en-US"/>
          </a:p>
        </p:txBody>
      </p:sp>
      <p:sp>
        <p:nvSpPr>
          <p:cNvPr id="7" name="Slide Number Placeholder 6"/>
          <p:cNvSpPr>
            <a:spLocks noGrp="1"/>
          </p:cNvSpPr>
          <p:nvPr>
            <p:ph type="sldNum" sz="quarter" idx="12"/>
          </p:nvPr>
        </p:nvSpPr>
        <p:spPr/>
        <p:txBody>
          <a:bodyPr/>
          <a:lstStyle/>
          <a:p>
            <a:fld id="{6243C59D-B91B-43F7-89B1-4FC7B0D4655B}"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235</TotalTime>
  <Words>1042</Words>
  <Application>Microsoft Office PowerPoint</Application>
  <PresentationFormat>On-screen Show (4:3)</PresentationFormat>
  <Paragraphs>221</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Calibri</vt:lpstr>
      <vt:lpstr>Century Gothic</vt:lpstr>
      <vt:lpstr>Verdana</vt:lpstr>
      <vt:lpstr>Wingdings 2</vt:lpstr>
      <vt:lpstr>Verve</vt:lpstr>
      <vt:lpstr>PowerPoint Presentation</vt:lpstr>
      <vt:lpstr>Basic color schemes  Introduction to Color Theory </vt:lpstr>
      <vt:lpstr>Primary, Secondary and Tertiary Colors </vt:lpstr>
      <vt:lpstr>Warm and cool colors </vt:lpstr>
      <vt:lpstr> Tints, Shades, and Tones</vt:lpstr>
      <vt:lpstr>PowerPoint Presentation</vt:lpstr>
      <vt:lpstr>Color Harmonies  Basic techniques for creating color schemes Below are shown the basic color chords based on the color wheel. </vt:lpstr>
      <vt:lpstr> Analogous color scheme</vt:lpstr>
      <vt:lpstr>Triadic color scheme </vt:lpstr>
      <vt:lpstr>Square color scheme</vt:lpstr>
      <vt:lpstr>DESIGNING TIPS &amp; GUIDELINES</vt:lpstr>
      <vt:lpstr>TYPOGRAPHY</vt:lpstr>
      <vt:lpstr>GRIDS</vt:lpstr>
      <vt:lpstr>Explore different palettes with free color generators </vt:lpstr>
      <vt:lpstr>Design to tell a story  Great design is less about decoration and more about communication. What makes a designer famous is not the ability to create nice looking work – it’s the ability to send a message and get a point across effectively. </vt:lpstr>
      <vt:lpstr>Use pen and paper while brainstorming </vt:lpstr>
      <vt:lpstr>Never settle for one idea </vt:lpstr>
      <vt:lpstr>Use RIS approach to drive your design decisions  This is an acronym for Response – Imagery – Solution, which is a 3-step system for coming up with highly effective designs. This method works best for more complex design pieces such as brochures, websites and posters but it can be used for logo inspiration too.  </vt:lpstr>
      <vt:lpstr>Contd..</vt:lpstr>
      <vt:lpstr>Make a cover version of a popular design </vt:lpstr>
      <vt:lpstr>Contd..</vt:lpstr>
      <vt:lpstr>Decorate your office – intelligently </vt:lpstr>
      <vt:lpstr>Contd..</vt:lpstr>
      <vt:lpstr> Research more-  Google Search</vt:lpstr>
      <vt:lpstr>Learn to draw </vt:lpstr>
      <vt:lpstr>Learn to (copy)write  Designers often overlook the importance of writing skills in their work, yet messages and communication are the reason graphic design exists in the first place. </vt:lpstr>
      <vt:lpstr>VISITING CARD DESIGN</vt:lpstr>
      <vt:lpstr>NEWSPAPER LAYOUT</vt:lpstr>
      <vt:lpstr>MAGAZINE COVER DESIGN</vt:lpstr>
      <vt:lpstr>MAGAZINE LAYOUT</vt:lpstr>
      <vt:lpstr>MAGAZINE LAYOUT</vt:lpstr>
      <vt:lpstr>MAGAZINE LAYOUT</vt:lpstr>
      <vt:lpstr>ADVERTISEMENT DESIGN</vt:lpstr>
      <vt:lpstr>BROUCHURE DESIGN</vt:lpstr>
      <vt:lpstr>BROUCHURE DESIGN</vt:lpstr>
      <vt:lpstr>CREATIVE ADS</vt:lpstr>
      <vt:lpstr>CREATIVE ADS</vt:lpstr>
      <vt:lpstr>Information graphics</vt:lpstr>
      <vt:lpstr>Information graphics</vt:lpstr>
      <vt:lpstr>Information graphics</vt:lpstr>
      <vt:lpstr>Information graphics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ART WORK</dc:title>
  <dc:creator>Admin</dc:creator>
  <cp:lastModifiedBy>Tanishq Shetty</cp:lastModifiedBy>
  <cp:revision>159</cp:revision>
  <dcterms:created xsi:type="dcterms:W3CDTF">2012-08-31T05:06:00Z</dcterms:created>
  <dcterms:modified xsi:type="dcterms:W3CDTF">2016-10-14T08:38:23Z</dcterms:modified>
</cp:coreProperties>
</file>